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57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69" r:id="rId13"/>
    <p:sldId id="311" r:id="rId14"/>
    <p:sldId id="310" r:id="rId15"/>
    <p:sldId id="306" r:id="rId16"/>
    <p:sldId id="279" r:id="rId17"/>
    <p:sldId id="309" r:id="rId18"/>
    <p:sldId id="280" r:id="rId19"/>
    <p:sldId id="282" r:id="rId20"/>
    <p:sldId id="293" r:id="rId21"/>
    <p:sldId id="294" r:id="rId22"/>
    <p:sldId id="295" r:id="rId23"/>
    <p:sldId id="297" r:id="rId24"/>
    <p:sldId id="299" r:id="rId25"/>
    <p:sldId id="300" r:id="rId26"/>
    <p:sldId id="301" r:id="rId27"/>
    <p:sldId id="302" r:id="rId28"/>
    <p:sldId id="303" r:id="rId29"/>
    <p:sldId id="304" r:id="rId30"/>
    <p:sldId id="261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2880">
          <p15:clr>
            <a:srgbClr val="A4A3A4"/>
          </p15:clr>
        </p15:guide>
        <p15:guide id="5" pos="5488">
          <p15:clr>
            <a:srgbClr val="A4A3A4"/>
          </p15:clr>
        </p15:guide>
        <p15:guide id="6" pos="272">
          <p15:clr>
            <a:srgbClr val="A4A3A4"/>
          </p15:clr>
        </p15:guide>
        <p15:guide id="7" pos="7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DE8"/>
    <a:srgbClr val="BC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5" autoAdjust="0"/>
    <p:restoredTop sz="94690" autoAdjust="0"/>
  </p:normalViewPr>
  <p:slideViewPr>
    <p:cSldViewPr showGuides="1">
      <p:cViewPr varScale="1">
        <p:scale>
          <a:sx n="69" d="100"/>
          <a:sy n="69" d="100"/>
        </p:scale>
        <p:origin x="1444" y="44"/>
      </p:cViewPr>
      <p:guideLst>
        <p:guide orient="horz" pos="2160"/>
        <p:guide orient="horz" pos="3974"/>
        <p:guide orient="horz" pos="1434"/>
        <p:guide pos="2880"/>
        <p:guide pos="5488"/>
        <p:guide pos="27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8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rPr>
              <a:t>départs à l’étranger : données de la promo 2017/18</a:t>
            </a:r>
          </a:p>
          <a:p>
            <a:pPr eaLnBrk="1" hangingPunct="1"/>
            <a:r>
              <a:rPr lang="fr-FR" dirty="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rPr>
              <a:t>M1 départs à l’étranger a beaucoup augmenté par rapport à la promo 2016/17 (15%)</a:t>
            </a:r>
          </a:p>
          <a:p>
            <a:pPr eaLnBrk="1" hangingPunct="1"/>
            <a:r>
              <a:rPr lang="fr-FR" dirty="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rPr>
              <a:t>M2 départ à l’étranger similaire par par rapport à la promo 2016/17 (8%)</a:t>
            </a: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4" charset="0"/>
              <a:buNone/>
            </a:pPr>
            <a:fld id="{3AD9F756-B35A-C24E-8D6E-E89F370F2768}" type="slidenum">
              <a:rPr lang="fr-FR">
                <a:latin typeface="Arial" pitchFamily="4" charset="0"/>
              </a:rPr>
              <a:pPr>
                <a:buFont typeface="Times New Roman" pitchFamily="4" charset="0"/>
                <a:buNone/>
              </a:pPr>
              <a:t>19</a:t>
            </a:fld>
            <a:endParaRPr lang="fr-FR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0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rPr>
              <a:t>départs à l’étranger : données de la promo 2017/18</a:t>
            </a:r>
          </a:p>
          <a:p>
            <a:pPr eaLnBrk="1" hangingPunct="1"/>
            <a:r>
              <a:rPr lang="fr-FR" dirty="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rPr>
              <a:t>M1 départs à l’étranger a beaucoup augmenté par rapport à la promo 2016/17 (15%)</a:t>
            </a:r>
          </a:p>
          <a:p>
            <a:pPr eaLnBrk="1" hangingPunct="1"/>
            <a:r>
              <a:rPr lang="fr-FR" dirty="0">
                <a:latin typeface="Times New Roman" pitchFamily="4" charset="0"/>
                <a:ea typeface="ＭＳ Ｐゴシック" pitchFamily="4" charset="-128"/>
                <a:cs typeface="ＭＳ Ｐゴシック" pitchFamily="4" charset="-128"/>
              </a:rPr>
              <a:t>M2 départ à l’étranger similaire par par rapport à la promo 2016/17 (8%)</a:t>
            </a: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Times New Roman" pitchFamily="4" charset="0"/>
              <a:buNone/>
            </a:pPr>
            <a:fld id="{3AD9F756-B35A-C24E-8D6E-E89F370F2768}" type="slidenum">
              <a:rPr lang="fr-FR">
                <a:latin typeface="Arial" pitchFamily="4" charset="0"/>
              </a:rPr>
              <a:pPr>
                <a:buFont typeface="Times New Roman" pitchFamily="4" charset="0"/>
                <a:buNone/>
              </a:pPr>
              <a:t>20</a:t>
            </a:fld>
            <a:endParaRPr lang="fr-FR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7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F12EE04F-125A-1A49-BC45-BECB311274C6}" type="slidenum">
              <a:rPr lang="fr-FR" sz="1200">
                <a:latin typeface="Arial" charset="0"/>
                <a:ea typeface="MS Gothic" charset="0"/>
                <a:cs typeface="MS Gothic" charset="0"/>
              </a:rPr>
              <a:pPr eaLnBrk="1" hangingPunct="1">
                <a:buFont typeface="Times New Roman" charset="0"/>
                <a:buNone/>
              </a:pPr>
              <a:t>21</a:t>
            </a:fld>
            <a:endParaRPr lang="fr-FR" sz="1200">
              <a:latin typeface="Arial" charset="0"/>
              <a:ea typeface="MS Gothic" charset="0"/>
              <a:cs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5804" y="2302024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Document confidentiel –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ne peut être reproduit ni diffusé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sans l'accord préalable</a:t>
            </a:r>
            <a:br>
              <a:rPr lang="fr-FR" sz="800" dirty="0">
                <a:solidFill>
                  <a:schemeClr val="bg1"/>
                </a:solidFill>
              </a:rPr>
            </a:br>
            <a:r>
              <a:rPr lang="fr-FR" sz="800" dirty="0">
                <a:solidFill>
                  <a:schemeClr val="bg1"/>
                </a:solidFill>
              </a:rPr>
              <a:t>de</a:t>
            </a:r>
            <a:r>
              <a:rPr lang="fr-FR" sz="800" baseline="0" dirty="0">
                <a:solidFill>
                  <a:schemeClr val="bg1"/>
                </a:solidFill>
              </a:rPr>
              <a:t> Sorbonne Université.</a:t>
            </a:r>
            <a:endParaRPr lang="fr-FR" sz="800" dirty="0">
              <a:solidFill>
                <a:schemeClr val="bg1"/>
              </a:solidFill>
            </a:endParaRPr>
          </a:p>
          <a:p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16" y="4999942"/>
            <a:ext cx="1620000" cy="6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98384" y="2024844"/>
            <a:ext cx="1441668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809"/>
            <a:ext cx="1188000" cy="477249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7561262" cy="403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04000" y="-9061"/>
            <a:ext cx="5040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72779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2736986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04000" y="6165384"/>
            <a:ext cx="5040000" cy="720000"/>
          </a:xfrm>
          <a:solidFill>
            <a:schemeClr val="accent3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9144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9144000" cy="720000"/>
          </a:xfrm>
          <a:solidFill>
            <a:schemeClr val="accent3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437230" y="1412776"/>
            <a:ext cx="5274970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83" y="2973225"/>
            <a:ext cx="2233488" cy="8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0CDD-F27A-0949-BBEA-B0A6AC03F790}" type="datetimeFigureOut">
              <a:rPr lang="fr-FR" smtClean="0"/>
              <a:pPr/>
              <a:t>13/03/2024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B256-FD12-0248-B18C-46A80B5B92D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440E9C-818B-BB48-A286-9B2A5E90E9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7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0938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808"/>
            <a:ext cx="1188000" cy="4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hyperlink" Target="http://www.inserm.fr/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92280" y="4545124"/>
            <a:ext cx="3106396" cy="406896"/>
          </a:xfrm>
        </p:spPr>
        <p:txBody>
          <a:bodyPr/>
          <a:lstStyle/>
          <a:p>
            <a:r>
              <a:rPr lang="fr-FR" dirty="0"/>
              <a:t>Mars  2024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2CD239-0003-2848-934C-18E7C0DAF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7561262" cy="1692188"/>
          </a:xfrm>
        </p:spPr>
        <p:txBody>
          <a:bodyPr/>
          <a:lstStyle/>
          <a:p>
            <a:r>
              <a:rPr lang="fr-FR" sz="4000" dirty="0"/>
              <a:t>Master de Sciences, Technologies et Santé</a:t>
            </a:r>
            <a:br>
              <a:rPr lang="fr-FR" sz="4000" dirty="0"/>
            </a:br>
            <a:r>
              <a:rPr lang="fr-FR" sz="4000" dirty="0"/>
              <a:t>mention Biologie Intégrative et Physiologie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B1A93E-A396-AC4F-9BB3-1A5E6B89EC85}"/>
              </a:ext>
            </a:extLst>
          </p:cNvPr>
          <p:cNvSpPr txBox="1"/>
          <p:nvPr/>
        </p:nvSpPr>
        <p:spPr>
          <a:xfrm>
            <a:off x="3248322" y="4298903"/>
            <a:ext cx="3719535" cy="73866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Directrice Pr Isabelle Limon</a:t>
            </a:r>
          </a:p>
          <a:p>
            <a:r>
              <a:rPr lang="fr-FR" sz="1600" dirty="0">
                <a:solidFill>
                  <a:schemeClr val="bg1"/>
                </a:solidFill>
              </a:rPr>
              <a:t>Directeur adjoint Pr </a:t>
            </a:r>
            <a:r>
              <a:rPr lang="fr-FR" sz="1600" dirty="0" err="1">
                <a:solidFill>
                  <a:schemeClr val="bg1"/>
                </a:solidFill>
              </a:rPr>
              <a:t>Hedi</a:t>
            </a:r>
            <a:r>
              <a:rPr lang="fr-FR" sz="1600" dirty="0">
                <a:solidFill>
                  <a:schemeClr val="bg1"/>
                </a:solidFill>
              </a:rPr>
              <a:t> Soula</a:t>
            </a:r>
          </a:p>
          <a:p>
            <a:r>
              <a:rPr lang="fr-FR" sz="1600" dirty="0">
                <a:solidFill>
                  <a:schemeClr val="bg1"/>
                </a:solidFill>
              </a:rPr>
              <a:t>Directrice des études Pr Sonia </a:t>
            </a:r>
            <a:r>
              <a:rPr lang="fr-FR" sz="1600" dirty="0" err="1">
                <a:solidFill>
                  <a:schemeClr val="bg1"/>
                </a:solidFill>
              </a:rPr>
              <a:t>Karabina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0" name="Image 15" descr="LogoMasterBIP-color-01.jpg">
            <a:extLst>
              <a:ext uri="{FF2B5EF4-FFF2-40B4-BE49-F238E27FC236}">
                <a16:creationId xmlns:a16="http://schemas.microsoft.com/office/drawing/2014/main" id="{800D2E9A-2D0A-2140-8B33-82F2D408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55" y="4531153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95D983-AABE-184B-8F74-803D2FFCAE9E}"/>
              </a:ext>
            </a:extLst>
          </p:cNvPr>
          <p:cNvSpPr/>
          <p:nvPr/>
        </p:nvSpPr>
        <p:spPr>
          <a:xfrm>
            <a:off x="166955" y="5989280"/>
            <a:ext cx="6140713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https://</a:t>
            </a:r>
            <a:r>
              <a:rPr lang="fr-FR" dirty="0" err="1">
                <a:solidFill>
                  <a:schemeClr val="bg1"/>
                </a:solidFill>
              </a:rPr>
              <a:t>sciences.sorbonne-universite.fr</a:t>
            </a:r>
            <a:r>
              <a:rPr lang="fr-FR" dirty="0">
                <a:solidFill>
                  <a:schemeClr val="bg1"/>
                </a:solidFill>
              </a:rPr>
              <a:t>/formation-sciences/masters/biologie-</a:t>
            </a:r>
            <a:r>
              <a:rPr lang="fr-FR" dirty="0" err="1">
                <a:solidFill>
                  <a:schemeClr val="bg1"/>
                </a:solidFill>
              </a:rPr>
              <a:t>integrative</a:t>
            </a:r>
            <a:r>
              <a:rPr lang="fr-FR" dirty="0">
                <a:solidFill>
                  <a:schemeClr val="bg1"/>
                </a:solidFill>
              </a:rPr>
              <a:t>-et-physiologie</a:t>
            </a:r>
          </a:p>
        </p:txBody>
      </p:sp>
    </p:spTree>
    <p:extLst>
      <p:ext uri="{BB962C8B-B14F-4D97-AF65-F5344CB8AC3E}">
        <p14:creationId xmlns:p14="http://schemas.microsoft.com/office/powerpoint/2010/main" val="150465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836FA8F7-4431-AB49-897B-57D866CA5916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61784" y="2743326"/>
            <a:ext cx="9056688" cy="214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S1: </a:t>
            </a:r>
            <a:r>
              <a:rPr lang="fr-FR" sz="2400" b="1" dirty="0">
                <a:solidFill>
                  <a:srgbClr val="000000"/>
                </a:solidFill>
                <a:latin typeface="Century Gothic" charset="0"/>
                <a:sym typeface="Wingdings" charset="0"/>
              </a:rPr>
              <a:t>5</a:t>
            </a: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 </a:t>
            </a:r>
            <a:r>
              <a:rPr lang="fr-FR" sz="2400" b="1" dirty="0">
                <a:latin typeface="Century Gothic" charset="0"/>
                <a:sym typeface="Wingdings" charset="0"/>
              </a:rPr>
              <a:t>UE du tronc commun + 1 atelier technologique au choix parmi 5 + 1 UE optionnelle au choix parmi 6.</a:t>
            </a:r>
            <a:endParaRPr lang="fr-FR" sz="2400" b="1" dirty="0">
              <a:solidFill>
                <a:srgbClr val="CC0000"/>
              </a:solidFill>
              <a:latin typeface="Century Gothic" charset="0"/>
              <a:sym typeface="Wingdings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S2: </a:t>
            </a:r>
            <a:r>
              <a:rPr lang="fr-FR" sz="24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UE orientation + 1 stage (2-4 mois, en France ou à l’étranger).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1932187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M1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Légende encadrée 1 5">
            <a:extLst>
              <a:ext uri="{FF2B5EF4-FFF2-40B4-BE49-F238E27FC236}">
                <a16:creationId xmlns:a16="http://schemas.microsoft.com/office/drawing/2014/main" id="{68C1F907-4950-9044-9DB8-8E0FF61ECACC}"/>
              </a:ext>
            </a:extLst>
          </p:cNvPr>
          <p:cNvSpPr/>
          <p:nvPr/>
        </p:nvSpPr>
        <p:spPr>
          <a:xfrm>
            <a:off x="4074472" y="4437112"/>
            <a:ext cx="4834260" cy="2304256"/>
          </a:xfrm>
          <a:prstGeom prst="borderCallout1">
            <a:avLst>
              <a:gd name="adj1" fmla="val 525"/>
              <a:gd name="adj2" fmla="val 598"/>
              <a:gd name="adj3" fmla="val -6598"/>
              <a:gd name="adj4" fmla="val 1408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b="1" dirty="0">
                <a:solidFill>
                  <a:srgbClr val="17375E"/>
                </a:solidFill>
                <a:latin typeface="Century Gothic" pitchFamily="4" charset="0"/>
              </a:rPr>
              <a:t>-100% en laboratoire de recherche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b="1" dirty="0">
                <a:solidFill>
                  <a:srgbClr val="17375E"/>
                </a:solidFill>
                <a:latin typeface="Century Gothic" charset="0"/>
                <a:sym typeface="Wingdings" charset="0"/>
              </a:rPr>
              <a:t>A la fin du stage  poster + présentation orale</a:t>
            </a:r>
            <a:endParaRPr lang="fr-FR" b="1" dirty="0">
              <a:solidFill>
                <a:srgbClr val="17375E"/>
              </a:solidFill>
              <a:latin typeface="Century Gothic" pitchFamily="4" charset="0"/>
            </a:endParaRP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rgbClr val="17375E"/>
                </a:solidFill>
                <a:latin typeface="Century Gothic" pitchFamily="4" charset="0"/>
              </a:rPr>
              <a:t>-A noter: 50% </a:t>
            </a:r>
            <a:r>
              <a:rPr lang="fr-FR" b="1" dirty="0">
                <a:solidFill>
                  <a:srgbClr val="17375E"/>
                </a:solidFill>
                <a:latin typeface="Century Gothic" pitchFamily="4" charset="0"/>
              </a:rPr>
              <a:t>étudiants sont partis à l’étranger pour la promo 2018-19.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b="1" dirty="0">
                <a:solidFill>
                  <a:srgbClr val="17375E"/>
                </a:solidFill>
                <a:latin typeface="Century Gothic" pitchFamily="4" charset="0"/>
              </a:rPr>
              <a:t>-Aide à la mobilité</a:t>
            </a:r>
            <a:endParaRPr lang="fr-FR" dirty="0">
              <a:solidFill>
                <a:srgbClr val="17375E"/>
              </a:solidFill>
            </a:endParaRPr>
          </a:p>
          <a:p>
            <a:pPr algn="ctr"/>
            <a:endParaRPr lang="fr-FR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917848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1250" y="2888962"/>
            <a:ext cx="9056572" cy="403225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Processus 49">
            <a:extLst>
              <a:ext uri="{FF2B5EF4-FFF2-40B4-BE49-F238E27FC236}">
                <a16:creationId xmlns:a16="http://schemas.microsoft.com/office/drawing/2014/main" id="{D30DF809-5A65-0E4B-A17B-F647AC8127F4}"/>
              </a:ext>
            </a:extLst>
          </p:cNvPr>
          <p:cNvSpPr/>
          <p:nvPr/>
        </p:nvSpPr>
        <p:spPr>
          <a:xfrm>
            <a:off x="381000" y="1747486"/>
            <a:ext cx="8443912" cy="720080"/>
          </a:xfrm>
          <a:prstGeom prst="flowChartProcess">
            <a:avLst/>
          </a:prstGeom>
          <a:solidFill>
            <a:srgbClr val="FF862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S1	Tronc Commun				30 ECTS</a:t>
            </a:r>
          </a:p>
        </p:txBody>
      </p:sp>
      <p:sp>
        <p:nvSpPr>
          <p:cNvPr id="51" name="Processus 50">
            <a:extLst>
              <a:ext uri="{FF2B5EF4-FFF2-40B4-BE49-F238E27FC236}">
                <a16:creationId xmlns:a16="http://schemas.microsoft.com/office/drawing/2014/main" id="{C10734E7-D129-EA43-9C7A-E5CBE6854B0A}"/>
              </a:ext>
            </a:extLst>
          </p:cNvPr>
          <p:cNvSpPr/>
          <p:nvPr/>
        </p:nvSpPr>
        <p:spPr>
          <a:xfrm>
            <a:off x="380999" y="3115638"/>
            <a:ext cx="8443913" cy="72008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S2	Orientation + Stage obligatoire  2/4 mois	 30 ECTS </a:t>
            </a:r>
          </a:p>
        </p:txBody>
      </p:sp>
      <p:sp>
        <p:nvSpPr>
          <p:cNvPr id="52" name="Processus 51">
            <a:extLst>
              <a:ext uri="{FF2B5EF4-FFF2-40B4-BE49-F238E27FC236}">
                <a16:creationId xmlns:a16="http://schemas.microsoft.com/office/drawing/2014/main" id="{903965F6-2388-2E4C-8CC4-2FE5C9C8FB33}"/>
              </a:ext>
            </a:extLst>
          </p:cNvPr>
          <p:cNvSpPr/>
          <p:nvPr/>
        </p:nvSpPr>
        <p:spPr>
          <a:xfrm>
            <a:off x="381000" y="6093296"/>
            <a:ext cx="8443912" cy="720080"/>
          </a:xfrm>
          <a:prstGeom prst="flowChart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S4 	Stage  de 6 mois				30 ECTS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6AD2D71-A4F1-F743-922E-68EF52A4F642}"/>
              </a:ext>
            </a:extLst>
          </p:cNvPr>
          <p:cNvSpPr txBox="1"/>
          <p:nvPr/>
        </p:nvSpPr>
        <p:spPr>
          <a:xfrm>
            <a:off x="1115124" y="4267766"/>
            <a:ext cx="658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/>
              <a:t>Ré-orientation possible dans la limite du raisonable</a:t>
            </a:r>
          </a:p>
          <a:p>
            <a:pPr algn="ctr"/>
            <a:r>
              <a:rPr lang="fr-FR" sz="2400"/>
              <a:t>Arrivée de nouveaux entrants en S3</a:t>
            </a:r>
          </a:p>
        </p:txBody>
      </p:sp>
      <p:sp>
        <p:nvSpPr>
          <p:cNvPr id="55" name="Processus 54">
            <a:extLst>
              <a:ext uri="{FF2B5EF4-FFF2-40B4-BE49-F238E27FC236}">
                <a16:creationId xmlns:a16="http://schemas.microsoft.com/office/drawing/2014/main" id="{0046F83E-BCBE-5C4C-9DB4-DB8F62CC7060}"/>
              </a:ext>
            </a:extLst>
          </p:cNvPr>
          <p:cNvSpPr/>
          <p:nvPr/>
        </p:nvSpPr>
        <p:spPr>
          <a:xfrm>
            <a:off x="381000" y="5275878"/>
            <a:ext cx="8443912" cy="720080"/>
          </a:xfrm>
          <a:prstGeom prst="flowChart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S3	Parcours type 				30 ECTS</a:t>
            </a:r>
          </a:p>
        </p:txBody>
      </p:sp>
    </p:spTree>
    <p:extLst>
      <p:ext uri="{BB962C8B-B14F-4D97-AF65-F5344CB8AC3E}">
        <p14:creationId xmlns:p14="http://schemas.microsoft.com/office/powerpoint/2010/main" val="388133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/>
              <a:t>3. </a:t>
            </a:r>
            <a:r>
              <a:rPr lang="fr-FR" sz="3100" b="1">
                <a:solidFill>
                  <a:srgbClr val="002060"/>
                </a:solidFill>
              </a:rPr>
              <a:t>Organisation pédagogique</a:t>
            </a:r>
            <a:r>
              <a:rPr lang="fr-FR" sz="3100" b="1">
                <a:solidFill>
                  <a:srgbClr val="26F0FB"/>
                </a:solidFill>
              </a:rPr>
              <a:t/>
            </a:r>
            <a:br>
              <a:rPr lang="fr-FR" sz="3100" b="1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5165444" cy="129266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M2: 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  <a:sym typeface="Wingdings" charset="0"/>
              </a:rPr>
              <a:t>6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</a:rPr>
              <a:t> parcours de M2</a:t>
            </a:r>
          </a:p>
          <a:p>
            <a:endParaRPr lang="fr-FR" sz="28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F8A8824E-E4A2-D742-94D7-0AE86A4EBEA4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73718" y="2300855"/>
            <a:ext cx="9056688" cy="45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entury Gothic" charset="0"/>
              </a:rPr>
              <a:t>Biologie et Pharmacologie du Vieillissement et Longévité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Neurosciences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6 thématiques : -Neurosciences Cellulaires et Intégrées;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Neurosciences Cognitives et Comportementales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Maladies Psychiatriques; Maladies Neuro-</a:t>
            </a:r>
            <a:r>
              <a:rPr lang="fr-FR" sz="2000" b="1" dirty="0" err="1">
                <a:solidFill>
                  <a:srgbClr val="002060"/>
                </a:solidFill>
                <a:latin typeface="Century Gothic" charset="0"/>
              </a:rPr>
              <a:t>dégnératives</a:t>
            </a: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;  	Sciences de la Vision; </a:t>
            </a:r>
            <a:r>
              <a:rPr lang="fr-FR" sz="2000" b="1" i="1" dirty="0" err="1">
                <a:solidFill>
                  <a:srgbClr val="C00000"/>
                </a:solidFill>
                <a:latin typeface="Century Gothic" charset="0"/>
              </a:rPr>
              <a:t>Neuroimmunologie</a:t>
            </a:r>
            <a:endParaRPr lang="fr-FR" sz="2000" b="1" i="1" dirty="0">
              <a:solidFill>
                <a:srgbClr val="C00000"/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3.   Nutrition, qualité et santé (parcours normal ou en alternance)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Physiologie et Physiopathologies Humaines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Artificial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 Intelligence &amp; Data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Analysis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6.   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Physiologie de l’adaptation à l’environnement</a:t>
            </a:r>
          </a:p>
        </p:txBody>
      </p:sp>
      <p:pic>
        <p:nvPicPr>
          <p:cNvPr id="7" name="Picture 60" descr="legumes_060926">
            <a:extLst>
              <a:ext uri="{FF2B5EF4-FFF2-40B4-BE49-F238E27FC236}">
                <a16:creationId xmlns:a16="http://schemas.microsoft.com/office/drawing/2014/main" id="{5398A80B-7C9A-5843-86C5-B254B755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7874" r="3343" b="6123"/>
          <a:stretch>
            <a:fillRect/>
          </a:stretch>
        </p:blipFill>
        <p:spPr bwMode="auto">
          <a:xfrm>
            <a:off x="7790072" y="4132433"/>
            <a:ext cx="1353928" cy="10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3" descr="Diapositive1.JPG">
            <a:extLst>
              <a:ext uri="{FF2B5EF4-FFF2-40B4-BE49-F238E27FC236}">
                <a16:creationId xmlns:a16="http://schemas.microsoft.com/office/drawing/2014/main" id="{A0F64DE1-8BE5-A04A-9B5A-F77CBB3F2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33595" r="54724" b="28346"/>
          <a:stretch>
            <a:fillRect/>
          </a:stretch>
        </p:blipFill>
        <p:spPr bwMode="auto">
          <a:xfrm>
            <a:off x="7672029" y="1670750"/>
            <a:ext cx="1364467" cy="10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2">
            <a:extLst>
              <a:ext uri="{FF2B5EF4-FFF2-40B4-BE49-F238E27FC236}">
                <a16:creationId xmlns:a16="http://schemas.microsoft.com/office/drawing/2014/main" id="{02553162-D72A-2E42-8480-208C80BD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8" y="5751386"/>
            <a:ext cx="1387185" cy="10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verfig">
            <a:extLst>
              <a:ext uri="{FF2B5EF4-FFF2-40B4-BE49-F238E27FC236}">
                <a16:creationId xmlns:a16="http://schemas.microsoft.com/office/drawing/2014/main" id="{E8DF69CB-ABD8-764E-A1A6-D684228A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096"/>
            <a:ext cx="1385598" cy="10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26" descr="Sans titre-6 copier">
            <a:extLst>
              <a:ext uri="{FF2B5EF4-FFF2-40B4-BE49-F238E27FC236}">
                <a16:creationId xmlns:a16="http://schemas.microsoft.com/office/drawing/2014/main" id="{306E2F8F-7F58-C448-8030-FF4F55F4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1104" r="11108" b="15797"/>
          <a:stretch>
            <a:fillRect/>
          </a:stretch>
        </p:blipFill>
        <p:spPr bwMode="auto">
          <a:xfrm>
            <a:off x="7696200" y="5786802"/>
            <a:ext cx="1422272" cy="8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DA9392-4E5D-B849-B2CC-9D35ADCF6F9A}"/>
              </a:ext>
            </a:extLst>
          </p:cNvPr>
          <p:cNvSpPr txBox="1"/>
          <p:nvPr/>
        </p:nvSpPr>
        <p:spPr>
          <a:xfrm rot="19615125">
            <a:off x="-283091" y="1204598"/>
            <a:ext cx="4898623" cy="4924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NOUVELLE MAQUETTE</a:t>
            </a:r>
          </a:p>
        </p:txBody>
      </p:sp>
    </p:spTree>
    <p:extLst>
      <p:ext uri="{BB962C8B-B14F-4D97-AF65-F5344CB8AC3E}">
        <p14:creationId xmlns:p14="http://schemas.microsoft.com/office/powerpoint/2010/main" val="299239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/>
              <a:t>3. </a:t>
            </a:r>
            <a:r>
              <a:rPr lang="fr-FR" sz="3100" b="1">
                <a:solidFill>
                  <a:srgbClr val="002060"/>
                </a:solidFill>
              </a:rPr>
              <a:t>Organisation pédagogique</a:t>
            </a:r>
            <a:r>
              <a:rPr lang="fr-FR" sz="3100" b="1">
                <a:solidFill>
                  <a:srgbClr val="26F0FB"/>
                </a:solidFill>
              </a:rPr>
              <a:t/>
            </a:r>
            <a:br>
              <a:rPr lang="fr-FR" sz="3100" b="1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5165444" cy="129266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M2: 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  <a:sym typeface="Wingdings" charset="0"/>
              </a:rPr>
              <a:t>6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</a:rPr>
              <a:t> parcours de M2</a:t>
            </a:r>
          </a:p>
          <a:p>
            <a:endParaRPr lang="fr-FR" sz="28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F8A8824E-E4A2-D742-94D7-0AE86A4EBEA4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73718" y="2300855"/>
            <a:ext cx="9056688" cy="45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entury Gothic" charset="0"/>
              </a:rPr>
              <a:t>Biologie et Pharmacologie du Vieillissement et Longévité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Neurosciences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6 thématiques : -Neurosciences Cellulaires et Intégrées;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Neurosciences Cognitives et Comportementales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Maladies Psychiatriques; Maladies Neuro-</a:t>
            </a:r>
            <a:r>
              <a:rPr lang="fr-FR" sz="2000" b="1" dirty="0" err="1">
                <a:solidFill>
                  <a:srgbClr val="002060"/>
                </a:solidFill>
                <a:latin typeface="Century Gothic" charset="0"/>
              </a:rPr>
              <a:t>dégnératives</a:t>
            </a: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;  	Sciences de la Vision; </a:t>
            </a:r>
            <a:r>
              <a:rPr lang="fr-FR" sz="2000" b="1" i="1" dirty="0" err="1">
                <a:solidFill>
                  <a:srgbClr val="C00000"/>
                </a:solidFill>
                <a:latin typeface="Century Gothic" charset="0"/>
              </a:rPr>
              <a:t>Neuroimmunologie</a:t>
            </a:r>
            <a:endParaRPr lang="fr-FR" sz="2000" b="1" i="1" dirty="0">
              <a:solidFill>
                <a:srgbClr val="C00000"/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3.   Nutrition, qualité et santé (parcours normal ou en alternance)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Physiologie et Physiopathologies Humaines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Artificial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 Intelligence &amp; Data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Analysis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6.   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Physiologie de l’adaptation à l’environnement</a:t>
            </a:r>
          </a:p>
        </p:txBody>
      </p:sp>
      <p:pic>
        <p:nvPicPr>
          <p:cNvPr id="7" name="Picture 60" descr="legumes_060926">
            <a:extLst>
              <a:ext uri="{FF2B5EF4-FFF2-40B4-BE49-F238E27FC236}">
                <a16:creationId xmlns:a16="http://schemas.microsoft.com/office/drawing/2014/main" id="{5398A80B-7C9A-5843-86C5-B254B755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7874" r="3343" b="6123"/>
          <a:stretch>
            <a:fillRect/>
          </a:stretch>
        </p:blipFill>
        <p:spPr bwMode="auto">
          <a:xfrm>
            <a:off x="7790072" y="4132433"/>
            <a:ext cx="1353928" cy="10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3" descr="Diapositive1.JPG">
            <a:extLst>
              <a:ext uri="{FF2B5EF4-FFF2-40B4-BE49-F238E27FC236}">
                <a16:creationId xmlns:a16="http://schemas.microsoft.com/office/drawing/2014/main" id="{A0F64DE1-8BE5-A04A-9B5A-F77CBB3F2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33595" r="54724" b="28346"/>
          <a:stretch>
            <a:fillRect/>
          </a:stretch>
        </p:blipFill>
        <p:spPr bwMode="auto">
          <a:xfrm>
            <a:off x="7672029" y="1670750"/>
            <a:ext cx="1364467" cy="10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2">
            <a:extLst>
              <a:ext uri="{FF2B5EF4-FFF2-40B4-BE49-F238E27FC236}">
                <a16:creationId xmlns:a16="http://schemas.microsoft.com/office/drawing/2014/main" id="{02553162-D72A-2E42-8480-208C80BD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8" y="5751386"/>
            <a:ext cx="1387185" cy="10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verfig">
            <a:extLst>
              <a:ext uri="{FF2B5EF4-FFF2-40B4-BE49-F238E27FC236}">
                <a16:creationId xmlns:a16="http://schemas.microsoft.com/office/drawing/2014/main" id="{E8DF69CB-ABD8-764E-A1A6-D684228A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096"/>
            <a:ext cx="1385598" cy="10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26" descr="Sans titre-6 copier">
            <a:extLst>
              <a:ext uri="{FF2B5EF4-FFF2-40B4-BE49-F238E27FC236}">
                <a16:creationId xmlns:a16="http://schemas.microsoft.com/office/drawing/2014/main" id="{306E2F8F-7F58-C448-8030-FF4F55F4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1104" r="11108" b="15797"/>
          <a:stretch>
            <a:fillRect/>
          </a:stretch>
        </p:blipFill>
        <p:spPr bwMode="auto">
          <a:xfrm>
            <a:off x="7696200" y="5786802"/>
            <a:ext cx="1422272" cy="8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6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/>
              <a:t>3. </a:t>
            </a:r>
            <a:r>
              <a:rPr lang="fr-FR" sz="3100" b="1">
                <a:solidFill>
                  <a:srgbClr val="002060"/>
                </a:solidFill>
              </a:rPr>
              <a:t>Organisation pédagogique</a:t>
            </a:r>
            <a:r>
              <a:rPr lang="fr-FR" sz="3100" b="1">
                <a:solidFill>
                  <a:srgbClr val="26F0FB"/>
                </a:solidFill>
              </a:rPr>
              <a:t/>
            </a:r>
            <a:br>
              <a:rPr lang="fr-FR" sz="3100" b="1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5165444" cy="129266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M2: 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  <a:sym typeface="Wingdings" charset="0"/>
              </a:rPr>
              <a:t>6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</a:rPr>
              <a:t> parcours de M2</a:t>
            </a:r>
          </a:p>
          <a:p>
            <a:endParaRPr lang="fr-FR" sz="28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F8A8824E-E4A2-D742-94D7-0AE86A4EBEA4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73718" y="2300855"/>
            <a:ext cx="9056688" cy="45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entury Gothic" charset="0"/>
              </a:rPr>
              <a:t>Biologie et Pharmacologie du Vieillissement et Longévité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Neurosciences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6 thématiques : -Neurosciences Cellulaires et Intégrées;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Neurosciences Cognitives et Comportementales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Maladies Psychiatriques; Maladies Neuro-</a:t>
            </a:r>
            <a:r>
              <a:rPr lang="fr-FR" sz="2000" b="1" dirty="0" err="1">
                <a:solidFill>
                  <a:srgbClr val="002060"/>
                </a:solidFill>
                <a:latin typeface="Century Gothic" charset="0"/>
              </a:rPr>
              <a:t>dégnératives</a:t>
            </a: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;  	Sciences de la Vision; </a:t>
            </a:r>
            <a:r>
              <a:rPr lang="fr-FR" sz="2000" b="1" i="1" dirty="0" err="1">
                <a:solidFill>
                  <a:srgbClr val="C00000"/>
                </a:solidFill>
                <a:latin typeface="Century Gothic" charset="0"/>
              </a:rPr>
              <a:t>Neuroimmunologie</a:t>
            </a:r>
            <a:endParaRPr lang="fr-FR" sz="2000" b="1" i="1" dirty="0">
              <a:solidFill>
                <a:srgbClr val="C00000"/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3.   Nutrition, qualité et santé (parcours normal ou en alternance)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Physiologie et Physiopathologies Humaines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Artificial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 Intelligence &amp; Data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Analysis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6.   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Physiologie de l’adaptation à l’environnement</a:t>
            </a:r>
          </a:p>
        </p:txBody>
      </p:sp>
      <p:pic>
        <p:nvPicPr>
          <p:cNvPr id="7" name="Picture 60" descr="legumes_060926">
            <a:extLst>
              <a:ext uri="{FF2B5EF4-FFF2-40B4-BE49-F238E27FC236}">
                <a16:creationId xmlns:a16="http://schemas.microsoft.com/office/drawing/2014/main" id="{5398A80B-7C9A-5843-86C5-B254B755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7874" r="3343" b="6123"/>
          <a:stretch>
            <a:fillRect/>
          </a:stretch>
        </p:blipFill>
        <p:spPr bwMode="auto">
          <a:xfrm>
            <a:off x="7790072" y="4132433"/>
            <a:ext cx="1353928" cy="10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3" descr="Diapositive1.JPG">
            <a:extLst>
              <a:ext uri="{FF2B5EF4-FFF2-40B4-BE49-F238E27FC236}">
                <a16:creationId xmlns:a16="http://schemas.microsoft.com/office/drawing/2014/main" id="{A0F64DE1-8BE5-A04A-9B5A-F77CBB3F2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33595" r="54724" b="28346"/>
          <a:stretch>
            <a:fillRect/>
          </a:stretch>
        </p:blipFill>
        <p:spPr bwMode="auto">
          <a:xfrm>
            <a:off x="7672029" y="1670750"/>
            <a:ext cx="1364467" cy="10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2">
            <a:extLst>
              <a:ext uri="{FF2B5EF4-FFF2-40B4-BE49-F238E27FC236}">
                <a16:creationId xmlns:a16="http://schemas.microsoft.com/office/drawing/2014/main" id="{02553162-D72A-2E42-8480-208C80BD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8" y="5751386"/>
            <a:ext cx="1387185" cy="10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verfig">
            <a:extLst>
              <a:ext uri="{FF2B5EF4-FFF2-40B4-BE49-F238E27FC236}">
                <a16:creationId xmlns:a16="http://schemas.microsoft.com/office/drawing/2014/main" id="{E8DF69CB-ABD8-764E-A1A6-D684228A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096"/>
            <a:ext cx="1385598" cy="10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26" descr="Sans titre-6 copier">
            <a:extLst>
              <a:ext uri="{FF2B5EF4-FFF2-40B4-BE49-F238E27FC236}">
                <a16:creationId xmlns:a16="http://schemas.microsoft.com/office/drawing/2014/main" id="{306E2F8F-7F58-C448-8030-FF4F55F4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1104" r="11108" b="15797"/>
          <a:stretch>
            <a:fillRect/>
          </a:stretch>
        </p:blipFill>
        <p:spPr bwMode="auto">
          <a:xfrm>
            <a:off x="7696200" y="5786802"/>
            <a:ext cx="1422272" cy="8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89F6BC-D163-024B-8041-941CFC37F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458" y="3544806"/>
            <a:ext cx="1403868" cy="126881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316CC0-A08D-C143-B19C-2C585EE43A52}"/>
              </a:ext>
            </a:extLst>
          </p:cNvPr>
          <p:cNvSpPr txBox="1"/>
          <p:nvPr/>
        </p:nvSpPr>
        <p:spPr>
          <a:xfrm>
            <a:off x="2245227" y="3726026"/>
            <a:ext cx="6673622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parcours de M2 Biologie Bio-ressources Marines </a:t>
            </a:r>
          </a:p>
          <a:p>
            <a:r>
              <a:rPr lang="fr-FR" b="1" dirty="0">
                <a:solidFill>
                  <a:schemeClr val="tx2"/>
                </a:solidFill>
              </a:rPr>
              <a:t>sera fermé à la rentrée 2025; Il </a:t>
            </a:r>
          </a:p>
          <a:p>
            <a:r>
              <a:rPr lang="fr-FR" b="1" dirty="0">
                <a:solidFill>
                  <a:schemeClr val="tx2"/>
                </a:solidFill>
              </a:rPr>
              <a:t>sera transféré (sous forme de thématique) au master BMC .</a:t>
            </a:r>
          </a:p>
        </p:txBody>
      </p:sp>
    </p:spTree>
    <p:extLst>
      <p:ext uri="{BB962C8B-B14F-4D97-AF65-F5344CB8AC3E}">
        <p14:creationId xmlns:p14="http://schemas.microsoft.com/office/powerpoint/2010/main" val="301671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/>
              <a:t>3. </a:t>
            </a:r>
            <a:r>
              <a:rPr lang="fr-FR" sz="3100" b="1">
                <a:solidFill>
                  <a:srgbClr val="002060"/>
                </a:solidFill>
              </a:rPr>
              <a:t>Organisation pédagogique</a:t>
            </a:r>
            <a:r>
              <a:rPr lang="fr-FR" sz="3100" b="1">
                <a:solidFill>
                  <a:srgbClr val="26F0FB"/>
                </a:solidFill>
              </a:rPr>
              <a:t/>
            </a:r>
            <a:br>
              <a:rPr lang="fr-FR" sz="3100" b="1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5165444" cy="129266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M2: 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  <a:sym typeface="Wingdings" charset="0"/>
              </a:rPr>
              <a:t>6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</a:rPr>
              <a:t> parcours de M2</a:t>
            </a:r>
          </a:p>
          <a:p>
            <a:endParaRPr lang="fr-FR" sz="28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F8A8824E-E4A2-D742-94D7-0AE86A4EBEA4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87312" y="2276872"/>
            <a:ext cx="9056688" cy="45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entury Gothic" charset="0"/>
              </a:rPr>
              <a:t>Biologie et Pharmacologie du Vieillissement et Longévité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Neurosciences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6 thématiques : -Neurosciences Cellulaires et Intégrées;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Neurosciences Cognitives et Comportementales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	Maladies Psychiatriques; Maladies Neuro-</a:t>
            </a:r>
            <a:r>
              <a:rPr lang="fr-FR" sz="2000" b="1" dirty="0" err="1">
                <a:solidFill>
                  <a:srgbClr val="002060"/>
                </a:solidFill>
                <a:latin typeface="Century Gothic" charset="0"/>
              </a:rPr>
              <a:t>dégnératives</a:t>
            </a: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;  	Sciences de la Vision; </a:t>
            </a:r>
            <a:r>
              <a:rPr lang="fr-FR" sz="2000" b="1" i="1" dirty="0" err="1">
                <a:solidFill>
                  <a:srgbClr val="C00000"/>
                </a:solidFill>
                <a:latin typeface="Century Gothic" charset="0"/>
              </a:rPr>
              <a:t>Neuroimmunologie</a:t>
            </a:r>
            <a:endParaRPr lang="fr-FR" sz="2000" b="1" i="1" dirty="0">
              <a:solidFill>
                <a:srgbClr val="C00000"/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3.   Nutrition, qualité et santé (parcours normal ou en alternance)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Physiologie et Physiopathologies Humaines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 startAt="4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Artificial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 Intelligence &amp; Data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Analysis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Century Gothic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6.   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Century Gothic" charset="0"/>
              </a:rPr>
              <a:t>Physiologie de l’adaptation à l’environnement</a:t>
            </a:r>
          </a:p>
        </p:txBody>
      </p:sp>
      <p:pic>
        <p:nvPicPr>
          <p:cNvPr id="7" name="Picture 60" descr="legumes_060926">
            <a:extLst>
              <a:ext uri="{FF2B5EF4-FFF2-40B4-BE49-F238E27FC236}">
                <a16:creationId xmlns:a16="http://schemas.microsoft.com/office/drawing/2014/main" id="{5398A80B-7C9A-5843-86C5-B254B755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7874" r="3343" b="6123"/>
          <a:stretch>
            <a:fillRect/>
          </a:stretch>
        </p:blipFill>
        <p:spPr bwMode="auto">
          <a:xfrm>
            <a:off x="7790072" y="4132433"/>
            <a:ext cx="1353928" cy="10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3" descr="Diapositive1.JPG">
            <a:extLst>
              <a:ext uri="{FF2B5EF4-FFF2-40B4-BE49-F238E27FC236}">
                <a16:creationId xmlns:a16="http://schemas.microsoft.com/office/drawing/2014/main" id="{A0F64DE1-8BE5-A04A-9B5A-F77CBB3F2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33595" r="54724" b="28346"/>
          <a:stretch>
            <a:fillRect/>
          </a:stretch>
        </p:blipFill>
        <p:spPr bwMode="auto">
          <a:xfrm>
            <a:off x="7672029" y="1670750"/>
            <a:ext cx="1364467" cy="106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2">
            <a:extLst>
              <a:ext uri="{FF2B5EF4-FFF2-40B4-BE49-F238E27FC236}">
                <a16:creationId xmlns:a16="http://schemas.microsoft.com/office/drawing/2014/main" id="{02553162-D72A-2E42-8480-208C80BD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8" y="5751386"/>
            <a:ext cx="1387185" cy="108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overfig">
            <a:extLst>
              <a:ext uri="{FF2B5EF4-FFF2-40B4-BE49-F238E27FC236}">
                <a16:creationId xmlns:a16="http://schemas.microsoft.com/office/drawing/2014/main" id="{E8DF69CB-ABD8-764E-A1A6-D684228A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0096"/>
            <a:ext cx="1385598" cy="108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26" descr="Sans titre-6 copier">
            <a:extLst>
              <a:ext uri="{FF2B5EF4-FFF2-40B4-BE49-F238E27FC236}">
                <a16:creationId xmlns:a16="http://schemas.microsoft.com/office/drawing/2014/main" id="{306E2F8F-7F58-C448-8030-FF4F55F43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1104" r="11108" b="15797"/>
          <a:stretch>
            <a:fillRect/>
          </a:stretch>
        </p:blipFill>
        <p:spPr bwMode="auto">
          <a:xfrm>
            <a:off x="7696200" y="5786802"/>
            <a:ext cx="1422272" cy="8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1887ACCE-D1FA-C64B-9903-DD624ED93F1E}"/>
              </a:ext>
            </a:extLst>
          </p:cNvPr>
          <p:cNvSpPr>
            <a:spLocks noChangeArrowheads="1"/>
          </p:cNvSpPr>
          <p:nvPr/>
        </p:nvSpPr>
        <p:spPr bwMode="auto">
          <a:xfrm rot="1951607">
            <a:off x="2249216" y="2710146"/>
            <a:ext cx="4186238" cy="2492375"/>
          </a:xfrm>
          <a:prstGeom prst="rect">
            <a:avLst/>
          </a:prstGeom>
          <a:solidFill>
            <a:schemeClr val="accent4"/>
          </a:solidFill>
          <a:ln>
            <a:solidFill>
              <a:srgbClr val="BCFFF5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22228B"/>
                </a:solidFill>
                <a:latin typeface="Century Gothic" charset="0"/>
              </a:rPr>
              <a:t>Ecole Normale Supérieure  Paris</a:t>
            </a: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22228B"/>
                </a:solidFill>
                <a:latin typeface="Century Gothic" charset="0"/>
              </a:rPr>
              <a:t>Ecole Nationale Vétérinaire d’Alfort</a:t>
            </a: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22228B"/>
                </a:solidFill>
                <a:latin typeface="Century Gothic" charset="0"/>
              </a:rPr>
              <a:t>Université de Bretagne Occidentale</a:t>
            </a: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22228B"/>
                </a:solidFill>
                <a:latin typeface="Century Gothic" charset="0"/>
              </a:rPr>
              <a:t>GH La Pitié-Salpêtrière- Charles Foix</a:t>
            </a: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22228B"/>
                </a:solidFill>
                <a:latin typeface="Century Gothic" charset="0"/>
              </a:rPr>
              <a:t>Université de Bretagne Sud</a:t>
            </a: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22228B"/>
                </a:solidFill>
                <a:latin typeface="Century Gothic" charset="0"/>
              </a:rPr>
              <a:t>Institut Pasteur</a:t>
            </a:r>
          </a:p>
          <a:p>
            <a:pPr algn="ctr">
              <a:spcAft>
                <a:spcPts val="600"/>
              </a:spcAft>
            </a:pPr>
            <a:endParaRPr lang="fr-FR" b="1" dirty="0">
              <a:solidFill>
                <a:srgbClr val="22228B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0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7258966" cy="86177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M1/M2: 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  <a:sym typeface="Wingdings" charset="0"/>
              </a:rPr>
              <a:t>4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</a:rPr>
              <a:t> parcours internationaux</a:t>
            </a:r>
            <a:endParaRPr lang="fr-FR" sz="28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63B7FDB-0E64-C245-9DB4-82AB12AF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64904"/>
            <a:ext cx="8458200" cy="372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International Dual master in </a:t>
            </a:r>
            <a:r>
              <a:rPr lang="fr-FR" sz="2000" b="1" dirty="0" err="1">
                <a:solidFill>
                  <a:schemeClr val="tx1"/>
                </a:solidFill>
                <a:latin typeface="Century Gothic" pitchFamily="4" charset="0"/>
              </a:rPr>
              <a:t>brain</a:t>
            </a: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 and </a:t>
            </a:r>
            <a:r>
              <a:rPr lang="fr-FR" sz="2000" b="1" dirty="0" err="1">
                <a:solidFill>
                  <a:schemeClr val="tx1"/>
                </a:solidFill>
                <a:latin typeface="Century Gothic" pitchFamily="4" charset="0"/>
              </a:rPr>
              <a:t>mind</a:t>
            </a: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 science</a:t>
            </a:r>
            <a:endParaRPr lang="fr-FR" sz="2000" b="1" i="1" dirty="0">
              <a:latin typeface="Century Gothic" pitchFamily="4" charset="0"/>
            </a:endParaRPr>
          </a:p>
          <a:p>
            <a:pPr lvl="1">
              <a:lnSpc>
                <a:spcPct val="150000"/>
              </a:lnSpc>
            </a:pPr>
            <a:r>
              <a:rPr lang="fr-FR" sz="2000" b="1" i="1" dirty="0">
                <a:solidFill>
                  <a:schemeClr val="tx1"/>
                </a:solidFill>
                <a:latin typeface="Century Gothic" pitchFamily="4" charset="0"/>
              </a:rPr>
              <a:t>ENS </a:t>
            </a:r>
            <a:r>
              <a:rPr lang="fr-FR" sz="2000" b="1" i="1" dirty="0">
                <a:latin typeface="Century Gothic" pitchFamily="4" charset="0"/>
              </a:rPr>
              <a:t>and </a:t>
            </a:r>
            <a:r>
              <a:rPr lang="fr-FR" sz="2000" b="1" i="1" dirty="0">
                <a:solidFill>
                  <a:schemeClr val="tx1"/>
                </a:solidFill>
                <a:latin typeface="Century Gothic" pitchFamily="4" charset="0"/>
              </a:rPr>
              <a:t>UCL, Royaume-Uni</a:t>
            </a:r>
            <a:endParaRPr lang="fr-FR" sz="2000" b="1" i="1" dirty="0">
              <a:latin typeface="Century Gothic" pitchFamily="4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Internationa</a:t>
            </a:r>
            <a:r>
              <a:rPr lang="fr-FR" sz="2000" b="1" dirty="0">
                <a:latin typeface="Century Gothic" pitchFamily="4" charset="0"/>
              </a:rPr>
              <a:t>l master of vision sciences </a:t>
            </a:r>
            <a:r>
              <a:rPr lang="fr-FR" sz="2000" b="1" i="1" dirty="0">
                <a:latin typeface="Century Gothic" pitchFamily="4" charset="0"/>
              </a:rPr>
              <a:t>UNAM, Mexique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  <a:tabLst>
                <a:tab pos="0" algn="l"/>
              </a:tabLst>
            </a:pPr>
            <a:r>
              <a:rPr lang="fr-FR" sz="2000" b="1" dirty="0">
                <a:latin typeface="Century Gothic" pitchFamily="4" charset="0"/>
              </a:rPr>
              <a:t>International Master in </a:t>
            </a:r>
            <a:r>
              <a:rPr lang="fr-FR" sz="2000" b="1" dirty="0" err="1">
                <a:latin typeface="Century Gothic" pitchFamily="4" charset="0"/>
              </a:rPr>
              <a:t>Neurodegenerative</a:t>
            </a:r>
            <a:r>
              <a:rPr lang="fr-FR" sz="2000" b="1" dirty="0">
                <a:latin typeface="Century Gothic" pitchFamily="4" charset="0"/>
              </a:rPr>
              <a:t> </a:t>
            </a:r>
            <a:r>
              <a:rPr lang="fr-FR" sz="2000" b="1" dirty="0" err="1">
                <a:latin typeface="Century Gothic" pitchFamily="4" charset="0"/>
              </a:rPr>
              <a:t>Diseases</a:t>
            </a:r>
            <a:endParaRPr lang="fr-FR" sz="2000" b="1" dirty="0">
              <a:latin typeface="Century Gothic" pitchFamily="4" charset="0"/>
            </a:endParaRPr>
          </a:p>
          <a:p>
            <a:pPr>
              <a:lnSpc>
                <a:spcPct val="150000"/>
              </a:lnSpc>
            </a:pPr>
            <a:r>
              <a:rPr lang="fr-FR" sz="2000" b="1" i="1" dirty="0">
                <a:latin typeface="Century Gothic" pitchFamily="4" charset="0"/>
              </a:rPr>
              <a:t>	KU Leuwen, Heidelberg and ICM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1" dirty="0">
                <a:latin typeface="Century Gothic" pitchFamily="4" charset="0"/>
              </a:rPr>
              <a:t>PIM </a:t>
            </a:r>
            <a:r>
              <a:rPr lang="fr-FR" sz="2000" b="1" i="1" dirty="0" err="1">
                <a:latin typeface="Century Gothic" pitchFamily="4" charset="0"/>
              </a:rPr>
              <a:t>Inflamed</a:t>
            </a:r>
            <a:r>
              <a:rPr lang="fr-FR" sz="2000" b="1" i="1" dirty="0">
                <a:latin typeface="Century Gothic" pitchFamily="4" charset="0"/>
              </a:rPr>
              <a:t>, </a:t>
            </a:r>
            <a:r>
              <a:rPr lang="fr-FR" sz="2000" b="1" dirty="0" err="1"/>
              <a:t>Ghent</a:t>
            </a:r>
            <a:r>
              <a:rPr lang="fr-FR" sz="2000" b="1" dirty="0"/>
              <a:t>, </a:t>
            </a:r>
            <a:r>
              <a:rPr lang="fr-FR" sz="2000" b="1" dirty="0" err="1"/>
              <a:t>Belgium</a:t>
            </a:r>
            <a:endParaRPr lang="fr-FR" sz="2000" b="1" i="1" dirty="0">
              <a:latin typeface="Century Gothic" pitchFamily="4" charset="0"/>
            </a:endParaRPr>
          </a:p>
          <a:p>
            <a:pPr marL="0" lvl="1" indent="3175">
              <a:lnSpc>
                <a:spcPct val="150000"/>
              </a:lnSpc>
              <a:tabLst>
                <a:tab pos="0" algn="l"/>
              </a:tabLst>
            </a:pPr>
            <a:endParaRPr lang="fr-FR" sz="2000" b="1" i="1" dirty="0">
              <a:latin typeface="Century Gothic" pitchFamily="4" charset="0"/>
            </a:endParaRPr>
          </a:p>
          <a:p>
            <a:pPr lvl="1">
              <a:lnSpc>
                <a:spcPct val="150000"/>
              </a:lnSpc>
            </a:pPr>
            <a:endParaRPr lang="fr-FR" sz="2000" b="1" i="1" dirty="0">
              <a:solidFill>
                <a:schemeClr val="tx1"/>
              </a:solidFill>
              <a:latin typeface="Century Gothic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5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7258966" cy="86177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M1/M2: 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  <a:sym typeface="Wingdings" charset="0"/>
              </a:rPr>
              <a:t>4</a:t>
            </a:r>
            <a:r>
              <a:rPr lang="fr-FR" sz="2800" b="1" dirty="0">
                <a:solidFill>
                  <a:srgbClr val="26F0FB"/>
                </a:solidFill>
                <a:latin typeface="Century Gothic" charset="0"/>
              </a:rPr>
              <a:t> parcours internationaux</a:t>
            </a:r>
            <a:endParaRPr lang="fr-FR" sz="28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63B7FDB-0E64-C245-9DB4-82AB12AF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64904"/>
            <a:ext cx="8458200" cy="372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International Dual master in </a:t>
            </a:r>
            <a:r>
              <a:rPr lang="fr-FR" sz="2000" b="1" dirty="0" err="1">
                <a:solidFill>
                  <a:schemeClr val="tx1"/>
                </a:solidFill>
                <a:latin typeface="Century Gothic" pitchFamily="4" charset="0"/>
              </a:rPr>
              <a:t>brain</a:t>
            </a: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 and </a:t>
            </a:r>
            <a:r>
              <a:rPr lang="fr-FR" sz="2000" b="1" dirty="0" err="1">
                <a:solidFill>
                  <a:schemeClr val="tx1"/>
                </a:solidFill>
                <a:latin typeface="Century Gothic" pitchFamily="4" charset="0"/>
              </a:rPr>
              <a:t>mind</a:t>
            </a: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 science</a:t>
            </a:r>
            <a:endParaRPr lang="fr-FR" sz="2000" b="1" i="1" dirty="0">
              <a:latin typeface="Century Gothic" pitchFamily="4" charset="0"/>
            </a:endParaRPr>
          </a:p>
          <a:p>
            <a:pPr lvl="1">
              <a:lnSpc>
                <a:spcPct val="150000"/>
              </a:lnSpc>
            </a:pPr>
            <a:r>
              <a:rPr lang="fr-FR" sz="2000" b="1" i="1" dirty="0">
                <a:solidFill>
                  <a:schemeClr val="tx1"/>
                </a:solidFill>
                <a:latin typeface="Century Gothic" pitchFamily="4" charset="0"/>
              </a:rPr>
              <a:t>ENS </a:t>
            </a:r>
            <a:r>
              <a:rPr lang="fr-FR" sz="2000" b="1" i="1" dirty="0">
                <a:latin typeface="Century Gothic" pitchFamily="4" charset="0"/>
              </a:rPr>
              <a:t>and </a:t>
            </a:r>
            <a:r>
              <a:rPr lang="fr-FR" sz="2000" b="1" i="1" dirty="0">
                <a:solidFill>
                  <a:schemeClr val="tx1"/>
                </a:solidFill>
                <a:latin typeface="Century Gothic" pitchFamily="4" charset="0"/>
              </a:rPr>
              <a:t>UCL, Royaume-Uni</a:t>
            </a:r>
            <a:endParaRPr lang="fr-FR" sz="2000" b="1" i="1" dirty="0">
              <a:latin typeface="Century Gothic" pitchFamily="4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Century Gothic" pitchFamily="4" charset="0"/>
              </a:rPr>
              <a:t>Internationa</a:t>
            </a:r>
            <a:r>
              <a:rPr lang="fr-FR" sz="2000" b="1" dirty="0">
                <a:latin typeface="Century Gothic" pitchFamily="4" charset="0"/>
              </a:rPr>
              <a:t>l master of vision sciences </a:t>
            </a:r>
            <a:r>
              <a:rPr lang="fr-FR" sz="2000" b="1" i="1" dirty="0">
                <a:latin typeface="Century Gothic" pitchFamily="4" charset="0"/>
              </a:rPr>
              <a:t>UNAM, Mexique</a:t>
            </a:r>
          </a:p>
          <a:p>
            <a:pPr marL="342900" lvl="1" indent="-342900">
              <a:lnSpc>
                <a:spcPct val="150000"/>
              </a:lnSpc>
              <a:buFont typeface="Arial"/>
              <a:buChar char="•"/>
              <a:tabLst>
                <a:tab pos="0" algn="l"/>
              </a:tabLst>
            </a:pPr>
            <a:r>
              <a:rPr lang="fr-FR" sz="2000" b="1" dirty="0">
                <a:latin typeface="Century Gothic" pitchFamily="4" charset="0"/>
              </a:rPr>
              <a:t>International Master in </a:t>
            </a:r>
            <a:r>
              <a:rPr lang="fr-FR" sz="2000" b="1" dirty="0" err="1">
                <a:latin typeface="Century Gothic" pitchFamily="4" charset="0"/>
              </a:rPr>
              <a:t>Neurodegenerative</a:t>
            </a:r>
            <a:r>
              <a:rPr lang="fr-FR" sz="2000" b="1" dirty="0">
                <a:latin typeface="Century Gothic" pitchFamily="4" charset="0"/>
              </a:rPr>
              <a:t> </a:t>
            </a:r>
            <a:r>
              <a:rPr lang="fr-FR" sz="2000" b="1" dirty="0" err="1">
                <a:latin typeface="Century Gothic" pitchFamily="4" charset="0"/>
              </a:rPr>
              <a:t>Diseases</a:t>
            </a:r>
            <a:endParaRPr lang="fr-FR" sz="2000" b="1" dirty="0">
              <a:latin typeface="Century Gothic" pitchFamily="4" charset="0"/>
            </a:endParaRPr>
          </a:p>
          <a:p>
            <a:pPr>
              <a:lnSpc>
                <a:spcPct val="150000"/>
              </a:lnSpc>
            </a:pPr>
            <a:r>
              <a:rPr lang="fr-FR" sz="2000" b="1" i="1" dirty="0">
                <a:latin typeface="Century Gothic" pitchFamily="4" charset="0"/>
              </a:rPr>
              <a:t>	KU Leuwen, Heidelberg and ICM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i="1" dirty="0">
                <a:latin typeface="Century Gothic" pitchFamily="4" charset="0"/>
              </a:rPr>
              <a:t>PIM </a:t>
            </a:r>
            <a:r>
              <a:rPr lang="fr-FR" sz="2000" b="1" i="1" dirty="0" err="1">
                <a:latin typeface="Century Gothic" pitchFamily="4" charset="0"/>
              </a:rPr>
              <a:t>Inflamed</a:t>
            </a:r>
            <a:r>
              <a:rPr lang="fr-FR" sz="2000" b="1" i="1" dirty="0">
                <a:latin typeface="Century Gothic" pitchFamily="4" charset="0"/>
              </a:rPr>
              <a:t>, </a:t>
            </a:r>
            <a:r>
              <a:rPr lang="fr-FR" sz="2000" b="1" dirty="0" err="1"/>
              <a:t>Ghent</a:t>
            </a:r>
            <a:r>
              <a:rPr lang="fr-FR" sz="2000" b="1" dirty="0"/>
              <a:t>, </a:t>
            </a:r>
            <a:r>
              <a:rPr lang="fr-FR" sz="2000" b="1" dirty="0" err="1"/>
              <a:t>Belgium</a:t>
            </a:r>
            <a:endParaRPr lang="fr-FR" sz="2000" b="1" i="1" dirty="0">
              <a:latin typeface="Century Gothic" pitchFamily="4" charset="0"/>
            </a:endParaRPr>
          </a:p>
          <a:p>
            <a:pPr marL="0" lvl="1" indent="3175">
              <a:lnSpc>
                <a:spcPct val="150000"/>
              </a:lnSpc>
              <a:tabLst>
                <a:tab pos="0" algn="l"/>
              </a:tabLst>
            </a:pPr>
            <a:endParaRPr lang="fr-FR" sz="2000" b="1" i="1" dirty="0">
              <a:latin typeface="Century Gothic" pitchFamily="4" charset="0"/>
            </a:endParaRPr>
          </a:p>
          <a:p>
            <a:pPr lvl="1">
              <a:lnSpc>
                <a:spcPct val="150000"/>
              </a:lnSpc>
            </a:pPr>
            <a:endParaRPr lang="fr-FR" sz="2000" b="1" i="1" dirty="0">
              <a:solidFill>
                <a:schemeClr val="tx1"/>
              </a:solidFill>
              <a:latin typeface="Century Gothic" pitchFamily="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C6DFF4-4046-D54A-8321-067A2B708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6" y="3476456"/>
            <a:ext cx="1403868" cy="12688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B75F9B-CB16-5845-9642-A95D542BA20D}"/>
              </a:ext>
            </a:extLst>
          </p:cNvPr>
          <p:cNvSpPr txBox="1"/>
          <p:nvPr/>
        </p:nvSpPr>
        <p:spPr>
          <a:xfrm>
            <a:off x="2719171" y="3649197"/>
            <a:ext cx="6160661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Prendre contact avec les responsables</a:t>
            </a:r>
          </a:p>
          <a:p>
            <a:r>
              <a:rPr lang="fr-FR" b="1" dirty="0">
                <a:solidFill>
                  <a:schemeClr val="tx2"/>
                </a:solidFill>
              </a:rPr>
              <a:t>avec Pr A. </a:t>
            </a:r>
            <a:r>
              <a:rPr lang="fr-FR" b="1" dirty="0" err="1">
                <a:solidFill>
                  <a:schemeClr val="tx2"/>
                </a:solidFill>
              </a:rPr>
              <a:t>Lohof</a:t>
            </a:r>
            <a:r>
              <a:rPr lang="fr-FR" b="1" dirty="0">
                <a:solidFill>
                  <a:schemeClr val="tx2"/>
                </a:solidFill>
              </a:rPr>
              <a:t>,  Dr G. </a:t>
            </a:r>
            <a:r>
              <a:rPr lang="fr-FR" b="1" dirty="0" err="1">
                <a:solidFill>
                  <a:schemeClr val="tx2"/>
                </a:solidFill>
              </a:rPr>
              <a:t>Gauvin,Dr</a:t>
            </a:r>
            <a:r>
              <a:rPr lang="fr-FR" b="1" dirty="0">
                <a:solidFill>
                  <a:schemeClr val="tx2"/>
                </a:solidFill>
              </a:rPr>
              <a:t> H. Cheval ou </a:t>
            </a:r>
          </a:p>
          <a:p>
            <a:r>
              <a:rPr lang="fr-FR" b="1" dirty="0">
                <a:solidFill>
                  <a:schemeClr val="tx2"/>
                </a:solidFill>
              </a:rPr>
              <a:t>le Pr Blondeau dès maintenant pour l’année prochaine</a:t>
            </a:r>
          </a:p>
        </p:txBody>
      </p:sp>
    </p:spTree>
    <p:extLst>
      <p:ext uri="{BB962C8B-B14F-4D97-AF65-F5344CB8AC3E}">
        <p14:creationId xmlns:p14="http://schemas.microsoft.com/office/powerpoint/2010/main" val="46415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1932187" cy="1292662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M2</a:t>
            </a:r>
            <a:endParaRPr lang="fr-FR" sz="2800" b="1" dirty="0">
              <a:solidFill>
                <a:srgbClr val="26F0FB"/>
              </a:solidFill>
              <a:latin typeface="Century Gothic" charset="0"/>
            </a:endParaRPr>
          </a:p>
          <a:p>
            <a:endParaRPr lang="fr-FR" sz="28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15" name="Processus 14">
            <a:extLst>
              <a:ext uri="{FF2B5EF4-FFF2-40B4-BE49-F238E27FC236}">
                <a16:creationId xmlns:a16="http://schemas.microsoft.com/office/drawing/2014/main" id="{54BC2BB3-86D5-3343-A777-8F2AA2D3D066}"/>
              </a:ext>
            </a:extLst>
          </p:cNvPr>
          <p:cNvSpPr/>
          <p:nvPr/>
        </p:nvSpPr>
        <p:spPr>
          <a:xfrm>
            <a:off x="0" y="3908639"/>
            <a:ext cx="9118471" cy="1104537"/>
          </a:xfrm>
          <a:prstGeom prst="flowChart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S4 Stage  de 6 mois					    30 ECTS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B882B4-BD5C-5C49-AE34-79B17681D8E2}"/>
              </a:ext>
            </a:extLst>
          </p:cNvPr>
          <p:cNvSpPr/>
          <p:nvPr/>
        </p:nvSpPr>
        <p:spPr>
          <a:xfrm>
            <a:off x="288032" y="5037564"/>
            <a:ext cx="889248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b="1" dirty="0">
                <a:latin typeface="Century Gothic" pitchFamily="4" charset="0"/>
              </a:rPr>
              <a:t>85% en laboratoire de recherche et 15%, en entreprise,</a:t>
            </a:r>
            <a:r>
              <a:rPr lang="fr-FR" sz="2000" b="1" dirty="0">
                <a:solidFill>
                  <a:srgbClr val="CC0000"/>
                </a:solidFill>
                <a:latin typeface="Century Gothic" pitchFamily="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entury Gothic" pitchFamily="4" charset="0"/>
              </a:rPr>
              <a:t>R&amp;D (parcours NQS)</a:t>
            </a:r>
            <a:endParaRPr lang="fr-FR" b="1" dirty="0">
              <a:solidFill>
                <a:srgbClr val="000000"/>
              </a:solidFill>
              <a:latin typeface="Century Gothic" pitchFamily="4" charset="0"/>
            </a:endParaRP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b="1" dirty="0">
                <a:latin typeface="Century Gothic" pitchFamily="4" charset="0"/>
              </a:rPr>
              <a:t>Environ 10% étudiants à l’étranger .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endParaRPr lang="fr-FR" b="1" dirty="0">
              <a:latin typeface="Century Gothic" pitchFamily="4" charset="0"/>
            </a:endParaRP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b="1" dirty="0">
                <a:solidFill>
                  <a:srgbClr val="000090"/>
                </a:solidFill>
                <a:latin typeface="Century Gothic" charset="0"/>
                <a:sym typeface="Wingdings" charset="0"/>
              </a:rPr>
              <a:t> rapport de stage + soutenance orale</a:t>
            </a:r>
            <a:endParaRPr lang="fr-FR" b="1" dirty="0">
              <a:solidFill>
                <a:srgbClr val="000090"/>
              </a:solidFill>
              <a:latin typeface="Century Gothic" pitchFamily="4" charset="0"/>
              <a:sym typeface="Wingdings" pitchFamily="4" charset="2"/>
            </a:endParaRPr>
          </a:p>
        </p:txBody>
      </p:sp>
      <p:sp>
        <p:nvSpPr>
          <p:cNvPr id="17" name="Processus 16">
            <a:extLst>
              <a:ext uri="{FF2B5EF4-FFF2-40B4-BE49-F238E27FC236}">
                <a16:creationId xmlns:a16="http://schemas.microsoft.com/office/drawing/2014/main" id="{71E8DBC7-2AE3-8340-9B9A-2C98B754A470}"/>
              </a:ext>
            </a:extLst>
          </p:cNvPr>
          <p:cNvSpPr/>
          <p:nvPr/>
        </p:nvSpPr>
        <p:spPr>
          <a:xfrm>
            <a:off x="0" y="2636912"/>
            <a:ext cx="9118472" cy="1093450"/>
          </a:xfrm>
          <a:prstGeom prst="flowChart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S3 UE des 6 Parcours nationaux et des 4 internationaux 30 ECTS</a:t>
            </a:r>
          </a:p>
        </p:txBody>
      </p:sp>
    </p:spTree>
    <p:extLst>
      <p:ext uri="{BB962C8B-B14F-4D97-AF65-F5344CB8AC3E}">
        <p14:creationId xmlns:p14="http://schemas.microsoft.com/office/powerpoint/2010/main" val="298055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701" y="2316414"/>
            <a:ext cx="19415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ZoneTexte 2"/>
          <p:cNvSpPr txBox="1">
            <a:spLocks noChangeArrowheads="1"/>
          </p:cNvSpPr>
          <p:nvPr/>
        </p:nvSpPr>
        <p:spPr bwMode="auto">
          <a:xfrm>
            <a:off x="1558886" y="-80268"/>
            <a:ext cx="58993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FR" sz="3200" b="1" dirty="0">
              <a:solidFill>
                <a:schemeClr val="tx2"/>
              </a:solidFill>
              <a:latin typeface="Century Gothic" pitchFamily="4" charset="0"/>
            </a:endParaRPr>
          </a:p>
          <a:p>
            <a:pPr algn="ctr"/>
            <a:endParaRPr lang="fr-FR" sz="3200" b="1" dirty="0">
              <a:solidFill>
                <a:schemeClr val="tx2"/>
              </a:solidFill>
              <a:latin typeface="Century Gothic" pitchFamily="4" charset="0"/>
            </a:endParaRPr>
          </a:p>
          <a:p>
            <a:pPr algn="ctr"/>
            <a:r>
              <a:rPr lang="fr-FR" sz="3200" b="1" dirty="0">
                <a:solidFill>
                  <a:schemeClr val="tx2"/>
                </a:solidFill>
                <a:latin typeface="Century Gothic" pitchFamily="4" charset="0"/>
              </a:rPr>
              <a:t>DONC...2 Stages obligatoires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713" y="3576889"/>
            <a:ext cx="19192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4" charset="0"/>
              <a:buNone/>
            </a:pPr>
            <a:endParaRPr lang="fr-FR" dirty="0">
              <a:latin typeface="Verdana" pitchFamily="4" charset="0"/>
            </a:endParaRPr>
          </a:p>
        </p:txBody>
      </p:sp>
      <p:sp>
        <p:nvSpPr>
          <p:cNvPr id="45064" name="Espace réservé du contenu 2"/>
          <p:cNvSpPr txBox="1">
            <a:spLocks/>
          </p:cNvSpPr>
          <p:nvPr/>
        </p:nvSpPr>
        <p:spPr bwMode="auto">
          <a:xfrm>
            <a:off x="0" y="2480369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latin typeface="Century Gothic" pitchFamily="4" charset="0"/>
              </a:rPr>
              <a:t>Stage M1 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400" b="1" dirty="0">
                <a:solidFill>
                  <a:schemeClr val="tx2"/>
                </a:solidFill>
                <a:latin typeface="Century Gothic" pitchFamily="4" charset="0"/>
              </a:rPr>
              <a:t>2 à 4 mois </a:t>
            </a:r>
            <a:r>
              <a:rPr lang="fr-FR" sz="2000" b="1" dirty="0">
                <a:solidFill>
                  <a:schemeClr val="tx2"/>
                </a:solidFill>
                <a:latin typeface="Century Gothic" pitchFamily="4" charset="0"/>
              </a:rPr>
              <a:t>en S2 </a:t>
            </a:r>
            <a:r>
              <a:rPr lang="fr-FR" sz="2000" b="1" dirty="0">
                <a:solidFill>
                  <a:schemeClr val="tx2"/>
                </a:solidFill>
                <a:latin typeface="Century Gothic" charset="0"/>
                <a:sym typeface="Wingdings" charset="0"/>
              </a:rPr>
              <a:t> poster + présentation orale</a:t>
            </a:r>
            <a:endParaRPr lang="fr-FR" sz="2000" b="1" dirty="0">
              <a:solidFill>
                <a:schemeClr val="tx2"/>
              </a:solidFill>
              <a:latin typeface="Century Gothic" pitchFamily="4" charset="0"/>
            </a:endParaRP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latin typeface="Century Gothic" pitchFamily="4" charset="0"/>
              </a:rPr>
              <a:t>100% en laboratoire de recherche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400" b="1" dirty="0">
                <a:solidFill>
                  <a:schemeClr val="tx2"/>
                </a:solidFill>
                <a:latin typeface="Century Gothic" pitchFamily="4" charset="0"/>
              </a:rPr>
              <a:t>50% </a:t>
            </a:r>
            <a:r>
              <a:rPr lang="fr-FR" sz="2000" b="1" dirty="0">
                <a:solidFill>
                  <a:schemeClr val="tx2"/>
                </a:solidFill>
                <a:latin typeface="Century Gothic" pitchFamily="4" charset="0"/>
              </a:rPr>
              <a:t>étudiants à l’étranger (promo 2018-19)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400" b="1" dirty="0">
                <a:solidFill>
                  <a:srgbClr val="FF0000"/>
                </a:solidFill>
                <a:latin typeface="Century Gothic" pitchFamily="4" charset="0"/>
              </a:rPr>
              <a:t>Stage M2  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latin typeface="Century Gothic" pitchFamily="4" charset="0"/>
              </a:rPr>
              <a:t>6 mois en S4 </a:t>
            </a:r>
            <a:r>
              <a:rPr lang="fr-FR" sz="2000" b="1" dirty="0">
                <a:solidFill>
                  <a:schemeClr val="tx2"/>
                </a:solidFill>
                <a:latin typeface="Century Gothic" charset="0"/>
                <a:sym typeface="Wingdings" charset="0"/>
              </a:rPr>
              <a:t> rapport de stage + soutenance orale</a:t>
            </a:r>
            <a:endParaRPr lang="fr-FR" sz="2000" b="1" dirty="0">
              <a:solidFill>
                <a:schemeClr val="tx2"/>
              </a:solidFill>
              <a:latin typeface="Century Gothic" pitchFamily="4" charset="0"/>
              <a:sym typeface="Wingdings" pitchFamily="4" charset="2"/>
            </a:endParaRP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latin typeface="Century Gothic" pitchFamily="4" charset="0"/>
              </a:rPr>
              <a:t>85% en laboratoire de recherche et 15%, en entreprise,</a:t>
            </a:r>
            <a:r>
              <a:rPr lang="fr-FR" sz="2400" b="1" dirty="0">
                <a:solidFill>
                  <a:schemeClr val="tx2"/>
                </a:solidFill>
                <a:latin typeface="Century Gothic" pitchFamily="4" charset="0"/>
              </a:rPr>
              <a:t> R&amp;D</a:t>
            </a:r>
            <a:endParaRPr lang="fr-FR" sz="2000" b="1" dirty="0">
              <a:solidFill>
                <a:schemeClr val="tx2"/>
              </a:solidFill>
              <a:latin typeface="Century Gothic" pitchFamily="4" charset="0"/>
            </a:endParaRPr>
          </a:p>
          <a:p>
            <a:pPr marL="342900" indent="-342900"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latin typeface="Century Gothic" pitchFamily="4" charset="0"/>
              </a:rPr>
              <a:t>10% étudiants à l’étranger (promo 2017-18)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295400" y="6423719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400" b="1" i="1" u="sng" dirty="0">
                <a:solidFill>
                  <a:srgbClr val="CC0000"/>
                </a:solidFill>
                <a:latin typeface="Century Gothic" pitchFamily="4" charset="0"/>
              </a:rPr>
              <a:t>aide financière pour mobilité à l’étranger</a:t>
            </a:r>
            <a:endParaRPr lang="fr-FR" sz="2400" b="1" i="1" u="sng" dirty="0">
              <a:solidFill>
                <a:srgbClr val="CC0000"/>
              </a:solidFill>
            </a:endParaRPr>
          </a:p>
        </p:txBody>
      </p:sp>
      <p:sp>
        <p:nvSpPr>
          <p:cNvPr id="47114" name="Espace réservé du contenu 2"/>
          <p:cNvSpPr txBox="1">
            <a:spLocks/>
          </p:cNvSpPr>
          <p:nvPr/>
        </p:nvSpPr>
        <p:spPr bwMode="auto">
          <a:xfrm>
            <a:off x="238731" y="1434480"/>
            <a:ext cx="778965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ts val="600"/>
              </a:spcBef>
            </a:pPr>
            <a:r>
              <a:rPr lang="fr-FR" sz="2400" b="1" dirty="0">
                <a:solidFill>
                  <a:schemeClr val="tx2"/>
                </a:solidFill>
                <a:latin typeface="Century Gothic" pitchFamily="4" charset="0"/>
              </a:rPr>
              <a:t>42 ECTS sur 120 ECTS = 35%</a:t>
            </a:r>
          </a:p>
          <a:p>
            <a:pPr marL="342900" indent="-342900" algn="ctr" eaLnBrk="0" hangingPunct="0">
              <a:spcBef>
                <a:spcPts val="600"/>
              </a:spcBef>
            </a:pPr>
            <a:r>
              <a:rPr lang="fr-FR" sz="2400" b="1" dirty="0">
                <a:solidFill>
                  <a:schemeClr val="tx2"/>
                </a:solidFill>
                <a:latin typeface="Century Gothic" pitchFamily="4" charset="0"/>
              </a:rPr>
              <a:t>En France ou à l’étranger </a:t>
            </a:r>
          </a:p>
          <a:p>
            <a:pPr marL="342900" indent="-342900" algn="ctr" eaLnBrk="0" hangingPunct="0">
              <a:spcBef>
                <a:spcPts val="600"/>
              </a:spcBef>
            </a:pPr>
            <a:endParaRPr lang="fr-FR" sz="2400" b="1" dirty="0">
              <a:solidFill>
                <a:schemeClr val="tx2"/>
              </a:solidFill>
              <a:latin typeface="Century Gothic" pitchFamily="4" charset="0"/>
            </a:endParaRPr>
          </a:p>
        </p:txBody>
      </p:sp>
      <p:pic>
        <p:nvPicPr>
          <p:cNvPr id="11" name="Image 15" descr="LogoMasterBIP-color-01.jpg">
            <a:extLst>
              <a:ext uri="{FF2B5EF4-FFF2-40B4-BE49-F238E27FC236}">
                <a16:creationId xmlns:a16="http://schemas.microsoft.com/office/drawing/2014/main" id="{BD647EBF-EF39-2E42-A365-8B884ACFD2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30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332656"/>
            <a:ext cx="7535862" cy="144016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PUblics</a:t>
            </a:r>
            <a:r>
              <a:rPr lang="fr-FR" dirty="0"/>
              <a:t> concernés</a:t>
            </a:r>
          </a:p>
          <a:p>
            <a:r>
              <a:rPr lang="fr-FR" dirty="0"/>
              <a:t>Objectifs </a:t>
            </a:r>
            <a:r>
              <a:rPr lang="fr-FR" dirty="0" err="1"/>
              <a:t>scieNtifiques</a:t>
            </a:r>
            <a:endParaRPr lang="fr-FR" dirty="0"/>
          </a:p>
          <a:p>
            <a:r>
              <a:rPr lang="fr-FR" dirty="0"/>
              <a:t>organisation </a:t>
            </a:r>
            <a:r>
              <a:rPr lang="fr-FR" dirty="0" err="1"/>
              <a:t>PéDAGOGIque</a:t>
            </a:r>
            <a:endParaRPr lang="fr-FR" dirty="0"/>
          </a:p>
          <a:p>
            <a:pPr lvl="2"/>
            <a:r>
              <a:rPr lang="fr-FR" dirty="0"/>
              <a:t>M1 </a:t>
            </a:r>
          </a:p>
          <a:p>
            <a:pPr lvl="2"/>
            <a:r>
              <a:rPr lang="fr-FR" dirty="0"/>
              <a:t>M2</a:t>
            </a:r>
          </a:p>
          <a:p>
            <a:pPr lvl="2"/>
            <a:r>
              <a:rPr lang="fr-FR" dirty="0"/>
              <a:t>Programmes internationaux de master</a:t>
            </a:r>
          </a:p>
          <a:p>
            <a:r>
              <a:rPr lang="fr-FR" dirty="0"/>
              <a:t>L’équipe Pédagogique </a:t>
            </a:r>
          </a:p>
          <a:p>
            <a:r>
              <a:rPr lang="fr-FR" dirty="0"/>
              <a:t>Les journées </a:t>
            </a:r>
            <a:r>
              <a:rPr lang="fr-FR" dirty="0" err="1"/>
              <a:t>extraordinnaires</a:t>
            </a:r>
            <a:r>
              <a:rPr lang="fr-FR" dirty="0"/>
              <a:t> du master BIP</a:t>
            </a:r>
          </a:p>
          <a:p>
            <a:r>
              <a:rPr lang="fr-FR" dirty="0"/>
              <a:t>objectifs professionnels</a:t>
            </a:r>
          </a:p>
          <a:p>
            <a:r>
              <a:rPr lang="fr-FR" dirty="0"/>
              <a:t>Insertion professionnelle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2621714" y="5442495"/>
            <a:ext cx="2447801" cy="12268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000" b="1" dirty="0">
                <a:solidFill>
                  <a:schemeClr val="bg1"/>
                </a:solidFill>
              </a:rPr>
              <a:t>PIED DE PAGE</a:t>
            </a:r>
          </a:p>
          <a:p>
            <a:pPr algn="l"/>
            <a:r>
              <a:rPr lang="fr-FR" sz="1000" b="1" dirty="0">
                <a:solidFill>
                  <a:schemeClr val="bg1"/>
                </a:solidFill>
              </a:rPr>
              <a:t>Pour modifier le titre de la présentation en pied de toutes les diapos :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onglet [Insertion] | "En-tête/Pied" ;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dans le champ "Pied de page", indiquez le titre ;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cliquez sur le bouton [Appliquer partout].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638019" y="2275937"/>
            <a:ext cx="2447801" cy="15346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000" b="1" dirty="0">
                <a:solidFill>
                  <a:schemeClr val="bg1"/>
                </a:solidFill>
              </a:rPr>
              <a:t>MISE EN FORME DES PARAGRAPHES</a:t>
            </a:r>
          </a:p>
          <a:p>
            <a:pPr algn="l"/>
            <a:r>
              <a:rPr lang="fr-FR" sz="1000" b="1" dirty="0">
                <a:solidFill>
                  <a:schemeClr val="bg1"/>
                </a:solidFill>
              </a:rPr>
              <a:t>Dans le sommaire, la numérotation des titres de  niveau 1 est automatique.</a:t>
            </a:r>
          </a:p>
          <a:p>
            <a:r>
              <a:rPr lang="fr-FR" sz="1000" dirty="0">
                <a:solidFill>
                  <a:schemeClr val="bg1"/>
                </a:solidFill>
              </a:rPr>
              <a:t>Pour passer au niveau 2, utilisez le raccourci clavier [Alt] [Maj] [</a:t>
            </a:r>
            <a:r>
              <a:rPr lang="fr-FR" sz="1000" dirty="0">
                <a:solidFill>
                  <a:schemeClr val="bg1"/>
                </a:solidFill>
                <a:sym typeface="Symbol"/>
              </a:rPr>
              <a:t></a:t>
            </a:r>
            <a:r>
              <a:rPr lang="fr-FR" sz="1000" dirty="0">
                <a:solidFill>
                  <a:schemeClr val="bg1"/>
                </a:solidFill>
              </a:rPr>
              <a:t>].</a:t>
            </a:r>
          </a:p>
          <a:p>
            <a:r>
              <a:rPr lang="fr-FR" sz="1000" dirty="0">
                <a:solidFill>
                  <a:schemeClr val="bg1"/>
                </a:solidFill>
              </a:rPr>
              <a:t>Pour remonter au niveau 1, utilisez [Alt] [Maj] [</a:t>
            </a:r>
            <a:r>
              <a:rPr lang="fr-FR" sz="1000" dirty="0">
                <a:solidFill>
                  <a:schemeClr val="bg1"/>
                </a:solidFill>
                <a:sym typeface="Symbol"/>
              </a:rPr>
              <a:t></a:t>
            </a:r>
            <a:r>
              <a:rPr lang="fr-FR" sz="1000" dirty="0">
                <a:solidFill>
                  <a:schemeClr val="bg1"/>
                </a:solidFill>
              </a:rPr>
              <a:t>].</a:t>
            </a:r>
          </a:p>
          <a:p>
            <a:r>
              <a:rPr lang="fr-FR" sz="1000" dirty="0">
                <a:solidFill>
                  <a:schemeClr val="bg1"/>
                </a:solidFill>
              </a:rPr>
              <a:t>Vous pouvez aussi utiliser les outils de retrait dans l'onglet [Accueil].</a:t>
            </a:r>
          </a:p>
        </p:txBody>
      </p:sp>
      <p:pic>
        <p:nvPicPr>
          <p:cNvPr id="7" name="Image 15" descr="LogoMasterBIP-color-01.jpg">
            <a:extLst>
              <a:ext uri="{FF2B5EF4-FFF2-40B4-BE49-F238E27FC236}">
                <a16:creationId xmlns:a16="http://schemas.microsoft.com/office/drawing/2014/main" id="{FCAE6D34-CC9F-6D43-8C43-734771EB60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956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41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4" charset="0"/>
              <a:buNone/>
            </a:pPr>
            <a:endParaRPr lang="fr-FR" dirty="0">
              <a:latin typeface="Verdana" pitchFamily="4" charset="0"/>
            </a:endParaRPr>
          </a:p>
        </p:txBody>
      </p:sp>
      <p:sp>
        <p:nvSpPr>
          <p:cNvPr id="45064" name="Espace réservé du contenu 2"/>
          <p:cNvSpPr txBox="1">
            <a:spLocks/>
          </p:cNvSpPr>
          <p:nvPr/>
        </p:nvSpPr>
        <p:spPr bwMode="auto">
          <a:xfrm>
            <a:off x="0" y="2480369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600"/>
              </a:spcBef>
              <a:defRPr/>
            </a:pPr>
            <a:endParaRPr lang="fr-FR" sz="2000" b="1" dirty="0">
              <a:solidFill>
                <a:schemeClr val="tx2"/>
              </a:solidFill>
              <a:latin typeface="Century Gothic" pitchFamily="4" charset="0"/>
            </a:endParaRPr>
          </a:p>
        </p:txBody>
      </p:sp>
      <p:sp>
        <p:nvSpPr>
          <p:cNvPr id="47114" name="Espace réservé du contenu 2"/>
          <p:cNvSpPr txBox="1">
            <a:spLocks/>
          </p:cNvSpPr>
          <p:nvPr/>
        </p:nvSpPr>
        <p:spPr bwMode="auto">
          <a:xfrm>
            <a:off x="899592" y="1196752"/>
            <a:ext cx="778965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Century Gothic" charset="0"/>
              </a:rPr>
              <a:t>Fort adossement à la recherche scientifique</a:t>
            </a:r>
          </a:p>
        </p:txBody>
      </p:sp>
      <p:pic>
        <p:nvPicPr>
          <p:cNvPr id="11" name="Image 15" descr="LogoMasterBIP-color-01.jpg">
            <a:extLst>
              <a:ext uri="{FF2B5EF4-FFF2-40B4-BE49-F238E27FC236}">
                <a16:creationId xmlns:a16="http://schemas.microsoft.com/office/drawing/2014/main" id="{BD647EBF-EF39-2E42-A365-8B884ACF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54631D8-4D44-C243-BFB7-63B86B66B130}"/>
              </a:ext>
            </a:extLst>
          </p:cNvPr>
          <p:cNvSpPr txBox="1">
            <a:spLocks/>
          </p:cNvSpPr>
          <p:nvPr/>
        </p:nvSpPr>
        <p:spPr>
          <a:xfrm>
            <a:off x="565720" y="2996952"/>
            <a:ext cx="8686800" cy="3082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Tx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600"/>
              </a:spcBef>
              <a:buFontTx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400" rtl="0" eaLnBrk="1" latinLnBrk="0" hangingPunct="1">
              <a:spcBef>
                <a:spcPts val="0"/>
              </a:spcBef>
              <a:buSzPct val="80000"/>
              <a:buFont typeface="Wingdings" panose="05000000000000000000" pitchFamily="2" charset="2"/>
              <a:buChar char="l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48000" indent="-108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latin typeface="Century Gothic" charset="0"/>
                <a:ea typeface="ＭＳ Ｐゴシック" charset="0"/>
                <a:cs typeface="ＭＳ Ｐゴシック" charset="0"/>
              </a:rPr>
              <a:t>Éventail de laboratoires de recherche fondamentale et clinique</a:t>
            </a:r>
          </a:p>
          <a:p>
            <a:r>
              <a:rPr lang="fr-FR" sz="2000" b="1" dirty="0">
                <a:latin typeface="Century Gothic" charset="0"/>
                <a:ea typeface="ＭＳ Ｐゴシック" charset="0"/>
                <a:cs typeface="ＭＳ Ｐゴシック" charset="0"/>
              </a:rPr>
              <a:t>Reconnus dans les domaines disciplinaires des 6 parcours</a:t>
            </a:r>
          </a:p>
          <a:p>
            <a:r>
              <a:rPr lang="fr-FR" sz="2000" b="1" dirty="0">
                <a:latin typeface="Century Gothic" charset="0"/>
                <a:ea typeface="ＭＳ Ｐゴシック" charset="0"/>
                <a:cs typeface="ＭＳ Ｐゴシック" charset="0"/>
              </a:rPr>
              <a:t>400 équipes d</a:t>
            </a:r>
            <a:r>
              <a:rPr lang="ja-JP" altLang="fr-FR" sz="2000" b="1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sz="2000" b="1" dirty="0">
                <a:latin typeface="Century Gothic" charset="0"/>
                <a:ea typeface="ＭＳ Ｐゴシック" charset="0"/>
                <a:cs typeface="ＭＳ Ｐゴシック" charset="0"/>
              </a:rPr>
              <a:t>accueil rattachées par le biais des parcours</a:t>
            </a:r>
          </a:p>
          <a:p>
            <a:r>
              <a:rPr lang="fr-FR" sz="2000" b="1" dirty="0">
                <a:latin typeface="Century Gothic" charset="0"/>
                <a:ea typeface="ＭＳ Ｐゴシック" charset="0"/>
                <a:cs typeface="ＭＳ Ｐゴシック" charset="0"/>
              </a:rPr>
              <a:t>CRC, IFM, I Curie, IBPS,…</a:t>
            </a:r>
          </a:p>
          <a:p>
            <a:r>
              <a:rPr lang="fr-FR" sz="2000" b="1" dirty="0">
                <a:latin typeface="Century Gothic" charset="0"/>
                <a:ea typeface="ＭＳ Ｐゴシック" charset="0"/>
                <a:cs typeface="ＭＳ Ｐゴシック" charset="0"/>
              </a:rPr>
              <a:t>ICAN, ICM, Institut de la Vision, ISIR</a:t>
            </a:r>
          </a:p>
          <a:p>
            <a:r>
              <a:rPr lang="fr-FR" sz="2000" b="1" dirty="0">
                <a:latin typeface="Century Gothic" charset="0"/>
                <a:ea typeface="ＭＳ Ｐゴシック" charset="0"/>
                <a:cs typeface="ＭＳ Ｐゴシック" charset="0"/>
              </a:rPr>
              <a:t>Stations marines de France</a:t>
            </a:r>
          </a:p>
          <a:p>
            <a:r>
              <a:rPr lang="fr-FR" sz="2000" b="1" dirty="0">
                <a:latin typeface="Century Gothic" charset="0"/>
                <a:ea typeface="ＭＳ Ｐゴシック" charset="0"/>
                <a:cs typeface="ＭＳ Ｐゴシック" charset="0"/>
              </a:rPr>
              <a:t>Laboratoires à l</a:t>
            </a:r>
            <a:r>
              <a:rPr lang="ja-JP" altLang="fr-FR" sz="2000" b="1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sz="2000" b="1" dirty="0">
                <a:latin typeface="Century Gothic" charset="0"/>
                <a:ea typeface="ＭＳ Ｐゴシック" charset="0"/>
                <a:cs typeface="ＭＳ Ｐゴシック" charset="0"/>
              </a:rPr>
              <a:t>étranger</a:t>
            </a:r>
          </a:p>
          <a:p>
            <a:endParaRPr lang="fr-FR" altLang="ja-JP" sz="2000" b="1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B1F9F78-0EF2-C147-A89F-633569E6C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01" y="1991175"/>
            <a:ext cx="4827587" cy="40005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90"/>
                </a:solidFill>
                <a:latin typeface="Century Gothic" charset="0"/>
                <a:sym typeface="Wingdings" charset="0"/>
              </a:rPr>
              <a:t>Politique de stages intégrés au cursus</a:t>
            </a:r>
            <a:endParaRPr lang="fr-FR" sz="2000" b="1" dirty="0">
              <a:solidFill>
                <a:srgbClr val="000090"/>
              </a:solidFill>
              <a:latin typeface="Century Gothic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353BA877-BF00-1841-91AF-E3CCF91A1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01" y="2439120"/>
            <a:ext cx="8170863" cy="40005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0090"/>
                </a:solidFill>
                <a:latin typeface="Century Gothic" charset="0"/>
                <a:sym typeface="Wingdings" charset="0"/>
              </a:rPr>
              <a:t>Réseau de partenaires : laboratoires de recherche et entreprises</a:t>
            </a:r>
            <a:endParaRPr lang="fr-FR" sz="2000" b="1" dirty="0">
              <a:solidFill>
                <a:srgbClr val="000090"/>
              </a:solidFill>
              <a:latin typeface="Century Gothic" charset="0"/>
            </a:endParaRPr>
          </a:p>
        </p:txBody>
      </p:sp>
      <p:pic>
        <p:nvPicPr>
          <p:cNvPr id="14" name="Picture 13" descr="logo-cnrs">
            <a:extLst>
              <a:ext uri="{FF2B5EF4-FFF2-40B4-BE49-F238E27FC236}">
                <a16:creationId xmlns:a16="http://schemas.microsoft.com/office/drawing/2014/main" id="{FC388F1D-AA20-7A4D-A9C9-8D9A0C1E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11588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6609">
            <a:extLst>
              <a:ext uri="{FF2B5EF4-FFF2-40B4-BE49-F238E27FC236}">
                <a16:creationId xmlns:a16="http://schemas.microsoft.com/office/drawing/2014/main" id="{F6F727A9-25E1-434D-9475-F5308930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57788"/>
            <a:ext cx="9223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Ap-HP">
            <a:extLst>
              <a:ext uri="{FF2B5EF4-FFF2-40B4-BE49-F238E27FC236}">
                <a16:creationId xmlns:a16="http://schemas.microsoft.com/office/drawing/2014/main" id="{23BEFEBC-0519-2F48-9C3F-BD346673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5988"/>
            <a:ext cx="19621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Logo Inserm. Retour à la page d'accueil">
            <a:hlinkClick r:id="rId7" tooltip="Inserm"/>
            <a:extLst>
              <a:ext uri="{FF2B5EF4-FFF2-40B4-BE49-F238E27FC236}">
                <a16:creationId xmlns:a16="http://schemas.microsoft.com/office/drawing/2014/main" id="{6B6F55A7-F3CB-AE4F-942F-A84345DAE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1474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imagesinra">
            <a:extLst>
              <a:ext uri="{FF2B5EF4-FFF2-40B4-BE49-F238E27FC236}">
                <a16:creationId xmlns:a16="http://schemas.microsoft.com/office/drawing/2014/main" id="{ABA23424-E8B1-9E43-9F4C-9ABD675A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83075"/>
            <a:ext cx="822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1F8DC307-8CA7-6346-8FB3-EB29396A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84763"/>
            <a:ext cx="7207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5">
            <a:extLst>
              <a:ext uri="{FF2B5EF4-FFF2-40B4-BE49-F238E27FC236}">
                <a16:creationId xmlns:a16="http://schemas.microsoft.com/office/drawing/2014/main" id="{72AFCB68-51C6-D74E-9512-7A93F6F965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 b="23199"/>
          <a:stretch>
            <a:fillRect/>
          </a:stretch>
        </p:blipFill>
        <p:spPr bwMode="auto">
          <a:xfrm>
            <a:off x="6248400" y="5410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54" descr="image003">
            <a:extLst>
              <a:ext uri="{FF2B5EF4-FFF2-40B4-BE49-F238E27FC236}">
                <a16:creationId xmlns:a16="http://schemas.microsoft.com/office/drawing/2014/main" id="{29044E04-87AE-3345-AC15-015710ED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26292" r="68796" b="12285"/>
          <a:stretch>
            <a:fillRect/>
          </a:stretch>
        </p:blipFill>
        <p:spPr bwMode="auto">
          <a:xfrm>
            <a:off x="5638800" y="60960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8">
            <a:extLst>
              <a:ext uri="{FF2B5EF4-FFF2-40B4-BE49-F238E27FC236}">
                <a16:creationId xmlns:a16="http://schemas.microsoft.com/office/drawing/2014/main" id="{9773C803-705A-634B-A828-2C8A512062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>
            <a:fillRect/>
          </a:stretch>
        </p:blipFill>
        <p:spPr bwMode="auto">
          <a:xfrm>
            <a:off x="7162800" y="6096000"/>
            <a:ext cx="132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9">
            <a:extLst>
              <a:ext uri="{FF2B5EF4-FFF2-40B4-BE49-F238E27FC236}">
                <a16:creationId xmlns:a16="http://schemas.microsoft.com/office/drawing/2014/main" id="{34C9A1C7-D161-0048-9D98-AFD05EB937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80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0">
            <a:extLst>
              <a:ext uri="{FF2B5EF4-FFF2-40B4-BE49-F238E27FC236}">
                <a16:creationId xmlns:a16="http://schemas.microsoft.com/office/drawing/2014/main" id="{1FAF8C69-F6DD-8543-B7D8-2584EB2E2F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5969000"/>
            <a:ext cx="101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4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9659E394-DC6F-E24E-AAEF-7BA9F2EF0E98}" type="slidenum">
              <a:rPr lang="fr-FR" sz="1200">
                <a:ea typeface="MS Gothic" charset="0"/>
                <a:cs typeface="MS Gothic" charset="0"/>
              </a:rPr>
              <a:pPr eaLnBrk="1" hangingPunct="1">
                <a:buFont typeface="Times New Roman" charset="0"/>
                <a:buNone/>
              </a:pPr>
              <a:t>21</a:t>
            </a:fld>
            <a:endParaRPr lang="fr-FR" sz="1200">
              <a:ea typeface="MS Gothic" charset="0"/>
              <a:cs typeface="MS Gothic" charset="0"/>
            </a:endParaRPr>
          </a:p>
        </p:txBody>
      </p:sp>
      <p:sp>
        <p:nvSpPr>
          <p:cNvPr id="50178" name="ZoneTexte 4"/>
          <p:cNvSpPr txBox="1">
            <a:spLocks noChangeArrowheads="1"/>
          </p:cNvSpPr>
          <p:nvPr/>
        </p:nvSpPr>
        <p:spPr bwMode="auto">
          <a:xfrm>
            <a:off x="0" y="241300"/>
            <a:ext cx="9144000" cy="523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51DAFF"/>
                </a:solidFill>
                <a:latin typeface="Century Gothic" charset="0"/>
              </a:rPr>
              <a:t>Les informations sur le master BIP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36">
            <a:off x="5173219" y="1341889"/>
            <a:ext cx="2759964" cy="463567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0179" name="ZoneTexte 8"/>
          <p:cNvSpPr txBox="1">
            <a:spLocks noChangeArrowheads="1"/>
          </p:cNvSpPr>
          <p:nvPr/>
        </p:nvSpPr>
        <p:spPr bwMode="auto">
          <a:xfrm>
            <a:off x="304800" y="1981200"/>
            <a:ext cx="7832593" cy="204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fr-FR" sz="1200" b="1" dirty="0">
                <a:solidFill>
                  <a:srgbClr val="000090"/>
                </a:solidFill>
                <a:latin typeface="Century Gothic" charset="0"/>
              </a:rPr>
              <a:t>https://</a:t>
            </a:r>
            <a:r>
              <a:rPr lang="fr-FR" sz="1200" b="1" dirty="0" err="1">
                <a:solidFill>
                  <a:srgbClr val="000090"/>
                </a:solidFill>
                <a:latin typeface="Century Gothic" charset="0"/>
              </a:rPr>
              <a:t>sciences.sorbonne-universite.fr</a:t>
            </a:r>
            <a:r>
              <a:rPr lang="fr-FR" sz="1200" b="1" dirty="0">
                <a:solidFill>
                  <a:srgbClr val="000090"/>
                </a:solidFill>
                <a:latin typeface="Century Gothic" charset="0"/>
              </a:rPr>
              <a:t>/formation-sciences/masters/biologie-</a:t>
            </a:r>
            <a:r>
              <a:rPr lang="fr-FR" sz="1200" b="1" dirty="0" err="1">
                <a:solidFill>
                  <a:srgbClr val="000090"/>
                </a:solidFill>
                <a:latin typeface="Century Gothic" charset="0"/>
              </a:rPr>
              <a:t>integrative</a:t>
            </a:r>
            <a:r>
              <a:rPr lang="fr-FR" sz="1200" b="1" dirty="0">
                <a:solidFill>
                  <a:srgbClr val="000090"/>
                </a:solidFill>
                <a:latin typeface="Century Gothic" charset="0"/>
              </a:rPr>
              <a:t>-et-physiologie</a:t>
            </a:r>
          </a:p>
          <a:p>
            <a:pPr eaLnBrk="1" hangingPunct="1">
              <a:lnSpc>
                <a:spcPct val="200000"/>
              </a:lnSpc>
            </a:pPr>
            <a:r>
              <a:rPr lang="fr-FR" sz="2800" b="1" dirty="0">
                <a:solidFill>
                  <a:srgbClr val="000090"/>
                </a:solidFill>
                <a:latin typeface="Century Gothic" charset="0"/>
              </a:rPr>
              <a:t>La plaquette </a:t>
            </a:r>
          </a:p>
          <a:p>
            <a:pPr eaLnBrk="1" hangingPunct="1">
              <a:lnSpc>
                <a:spcPct val="200000"/>
              </a:lnSpc>
            </a:pPr>
            <a:r>
              <a:rPr lang="fr-FR" sz="2800" b="1" dirty="0">
                <a:solidFill>
                  <a:srgbClr val="000090"/>
                </a:solidFill>
                <a:latin typeface="Century Gothic" charset="0"/>
              </a:rPr>
              <a:t>L</a:t>
            </a:r>
            <a:r>
              <a:rPr lang="ja-JP" altLang="fr-FR" sz="2800" b="1">
                <a:solidFill>
                  <a:srgbClr val="000090"/>
                </a:solidFill>
                <a:latin typeface="Century Gothic" charset="0"/>
              </a:rPr>
              <a:t>’</a:t>
            </a:r>
            <a:r>
              <a:rPr lang="fr-FR" altLang="ja-JP" sz="2800" b="1" dirty="0">
                <a:solidFill>
                  <a:srgbClr val="000090"/>
                </a:solidFill>
                <a:latin typeface="Century Gothic" charset="0"/>
              </a:rPr>
              <a:t>équipe du master</a:t>
            </a:r>
            <a:endParaRPr lang="fr-FR" sz="2800" b="1" dirty="0">
              <a:solidFill>
                <a:srgbClr val="00009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4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D978360-E7C7-0649-9DC1-83A5CF796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36">
            <a:off x="5401392" y="1719551"/>
            <a:ext cx="2759964" cy="463567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8">
            <a:extLst>
              <a:ext uri="{FF2B5EF4-FFF2-40B4-BE49-F238E27FC236}">
                <a16:creationId xmlns:a16="http://schemas.microsoft.com/office/drawing/2014/main" id="{C2280352-9783-2242-A95B-796E7FAD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73" y="2358862"/>
            <a:ext cx="7832593" cy="204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fr-FR" sz="1200" b="1" dirty="0">
                <a:solidFill>
                  <a:srgbClr val="000090"/>
                </a:solidFill>
                <a:latin typeface="Century Gothic" charset="0"/>
              </a:rPr>
              <a:t>https://</a:t>
            </a:r>
            <a:r>
              <a:rPr lang="fr-FR" sz="1200" b="1" dirty="0" err="1">
                <a:solidFill>
                  <a:srgbClr val="000090"/>
                </a:solidFill>
                <a:latin typeface="Century Gothic" charset="0"/>
              </a:rPr>
              <a:t>sciences.sorbonne-universite.fr</a:t>
            </a:r>
            <a:r>
              <a:rPr lang="fr-FR" sz="1200" b="1" dirty="0">
                <a:solidFill>
                  <a:srgbClr val="000090"/>
                </a:solidFill>
                <a:latin typeface="Century Gothic" charset="0"/>
              </a:rPr>
              <a:t>/formation-sciences/masters/biologie-</a:t>
            </a:r>
            <a:r>
              <a:rPr lang="fr-FR" sz="1200" b="1" dirty="0" err="1">
                <a:solidFill>
                  <a:srgbClr val="000090"/>
                </a:solidFill>
                <a:latin typeface="Century Gothic" charset="0"/>
              </a:rPr>
              <a:t>integrative</a:t>
            </a:r>
            <a:r>
              <a:rPr lang="fr-FR" sz="1200" b="1" dirty="0">
                <a:solidFill>
                  <a:srgbClr val="000090"/>
                </a:solidFill>
                <a:latin typeface="Century Gothic" charset="0"/>
              </a:rPr>
              <a:t>-et-physiologie</a:t>
            </a:r>
            <a:endParaRPr lang="fr-FR" sz="2800" b="1" dirty="0">
              <a:solidFill>
                <a:srgbClr val="000090"/>
              </a:solidFill>
              <a:latin typeface="Century Gothic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fr-FR" sz="2800" b="1" dirty="0">
                <a:solidFill>
                  <a:srgbClr val="000090"/>
                </a:solidFill>
                <a:latin typeface="Century Gothic" charset="0"/>
              </a:rPr>
              <a:t>La plaquette </a:t>
            </a:r>
          </a:p>
          <a:p>
            <a:pPr eaLnBrk="1" hangingPunct="1">
              <a:lnSpc>
                <a:spcPct val="200000"/>
              </a:lnSpc>
            </a:pPr>
            <a:r>
              <a:rPr lang="fr-FR" sz="2800" b="1" dirty="0">
                <a:solidFill>
                  <a:srgbClr val="000090"/>
                </a:solidFill>
                <a:latin typeface="Century Gothic" charset="0"/>
              </a:rPr>
              <a:t>L</a:t>
            </a:r>
            <a:r>
              <a:rPr lang="ja-JP" altLang="fr-FR" sz="2800" b="1">
                <a:solidFill>
                  <a:srgbClr val="000090"/>
                </a:solidFill>
                <a:latin typeface="Century Gothic" charset="0"/>
              </a:rPr>
              <a:t>’</a:t>
            </a:r>
            <a:r>
              <a:rPr lang="fr-FR" altLang="ja-JP" sz="2800" b="1" dirty="0">
                <a:solidFill>
                  <a:srgbClr val="000090"/>
                </a:solidFill>
                <a:latin typeface="Century Gothic" charset="0"/>
              </a:rPr>
              <a:t>équipe du master</a:t>
            </a:r>
            <a:endParaRPr lang="fr-FR" sz="2800" b="1" dirty="0">
              <a:solidFill>
                <a:srgbClr val="00009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35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11761" y="130174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b="1" dirty="0">
                <a:solidFill>
                  <a:srgbClr val="002060"/>
                </a:solidFill>
              </a:rPr>
              <a:t>4. Equipe pédagogique</a:t>
            </a:r>
            <a:br>
              <a:rPr lang="fr-FR" sz="3100" b="1" dirty="0">
                <a:solidFill>
                  <a:srgbClr val="002060"/>
                </a:solidFill>
              </a:rPr>
            </a:br>
            <a:endParaRPr lang="fr-FR" sz="3100" dirty="0">
              <a:solidFill>
                <a:srgbClr val="002060"/>
              </a:solidFill>
            </a:endParaRPr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r 23">
            <a:extLst>
              <a:ext uri="{FF2B5EF4-FFF2-40B4-BE49-F238E27FC236}">
                <a16:creationId xmlns:a16="http://schemas.microsoft.com/office/drawing/2014/main" id="{B9D390D0-DEAE-AB4E-9998-EDCBC942EE96}"/>
              </a:ext>
            </a:extLst>
          </p:cNvPr>
          <p:cNvGrpSpPr>
            <a:grpSpLocks/>
          </p:cNvGrpSpPr>
          <p:nvPr/>
        </p:nvGrpSpPr>
        <p:grpSpPr bwMode="auto">
          <a:xfrm>
            <a:off x="260350" y="908720"/>
            <a:ext cx="7912049" cy="5916166"/>
            <a:chOff x="260915" y="-50354"/>
            <a:chExt cx="7891691" cy="5916165"/>
          </a:xfrm>
        </p:grpSpPr>
        <p:grpSp>
          <p:nvGrpSpPr>
            <p:cNvPr id="7" name="Grouper 22">
              <a:extLst>
                <a:ext uri="{FF2B5EF4-FFF2-40B4-BE49-F238E27FC236}">
                  <a16:creationId xmlns:a16="http://schemas.microsoft.com/office/drawing/2014/main" id="{6561646D-425C-D04C-B0EA-C3AB3D940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5050" y="-50354"/>
              <a:ext cx="5476740" cy="1452563"/>
              <a:chOff x="1915050" y="-128141"/>
              <a:chExt cx="5476740" cy="1452563"/>
            </a:xfrm>
          </p:grpSpPr>
          <p:sp>
            <p:nvSpPr>
              <p:cNvPr id="25" name="Rectangle à coins arrondis 24">
                <a:extLst>
                  <a:ext uri="{FF2B5EF4-FFF2-40B4-BE49-F238E27FC236}">
                    <a16:creationId xmlns:a16="http://schemas.microsoft.com/office/drawing/2014/main" id="{13F90316-AE02-484B-A045-1DBBE6B4D655}"/>
                  </a:ext>
                </a:extLst>
              </p:cNvPr>
              <p:cNvSpPr/>
              <p:nvPr/>
            </p:nvSpPr>
            <p:spPr bwMode="auto">
              <a:xfrm>
                <a:off x="1915050" y="-128141"/>
                <a:ext cx="5476740" cy="1452563"/>
              </a:xfrm>
              <a:prstGeom prst="roundRect">
                <a:avLst>
                  <a:gd name="adj" fmla="val 21277"/>
                </a:avLst>
              </a:prstGeom>
              <a:solidFill>
                <a:srgbClr val="F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fr-FR" sz="1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Calibri" charset="0"/>
                </a:endParaRPr>
              </a:p>
            </p:txBody>
          </p:sp>
          <p:sp>
            <p:nvSpPr>
              <p:cNvPr id="26" name="ZoneTexte 4">
                <a:extLst>
                  <a:ext uri="{FF2B5EF4-FFF2-40B4-BE49-F238E27FC236}">
                    <a16:creationId xmlns:a16="http://schemas.microsoft.com/office/drawing/2014/main" id="{7B4275C2-4793-B140-AFA8-4E3145451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5025" y="-97575"/>
                <a:ext cx="5019675" cy="141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2100"/>
                  </a:lnSpc>
                </a:pPr>
                <a:r>
                  <a:rPr lang="fr-FR" sz="1800" b="1" dirty="0">
                    <a:solidFill>
                      <a:srgbClr val="0000FF"/>
                    </a:solidFill>
                    <a:latin typeface="Times New Roman" charset="0"/>
                    <a:cs typeface="Times New Roman" charset="0"/>
                  </a:rPr>
                  <a:t>Mention de Master </a:t>
                </a:r>
              </a:p>
              <a:p>
                <a:pPr algn="ctr" eaLnBrk="1" hangingPunct="1">
                  <a:lnSpc>
                    <a:spcPts val="2100"/>
                  </a:lnSpc>
                </a:pPr>
                <a:r>
                  <a:rPr lang="fr-FR" sz="1800" b="1" dirty="0">
                    <a:solidFill>
                      <a:srgbClr val="0000FF"/>
                    </a:solidFill>
                    <a:latin typeface="Times New Roman" charset="0"/>
                    <a:cs typeface="Times New Roman" charset="0"/>
                  </a:rPr>
                  <a:t>Biologie Intégrative et Physiologie</a:t>
                </a:r>
              </a:p>
              <a:p>
                <a:pPr algn="ctr" eaLnBrk="1" hangingPunct="1">
                  <a:lnSpc>
                    <a:spcPts val="2100"/>
                  </a:lnSpc>
                </a:pPr>
                <a:r>
                  <a:rPr lang="fr-F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Directrice : Pr. Isabelle Limon </a:t>
                </a:r>
              </a:p>
              <a:p>
                <a:pPr algn="ctr" eaLnBrk="1" hangingPunct="1">
                  <a:lnSpc>
                    <a:spcPts val="2100"/>
                  </a:lnSpc>
                </a:pPr>
                <a:r>
                  <a:rPr lang="fr-FR" sz="1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Dir</a:t>
                </a:r>
                <a:r>
                  <a:rPr lang="fr-F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fr-FR" sz="1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Adj</a:t>
                </a:r>
                <a:r>
                  <a:rPr lang="fr-F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: Pr </a:t>
                </a:r>
                <a:r>
                  <a:rPr lang="fr-FR" sz="16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Hédi</a:t>
                </a:r>
                <a:r>
                  <a:rPr lang="fr-FR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 Soula </a:t>
                </a:r>
              </a:p>
              <a:p>
                <a:pPr algn="ctr" eaLnBrk="1" hangingPunct="1">
                  <a:lnSpc>
                    <a:spcPts val="2100"/>
                  </a:lnSpc>
                </a:pPr>
                <a:r>
                  <a:rPr lang="fr-F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Directeurs des Etudes : Pr. S. </a:t>
                </a:r>
                <a:r>
                  <a:rPr lang="fr-FR" sz="1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charset="0"/>
                    <a:cs typeface="Times New Roman" charset="0"/>
                  </a:rPr>
                  <a:t>Karabina</a:t>
                </a:r>
                <a:endParaRPr lang="fr-F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8" name="Rectangle à coins arrondis 7">
              <a:extLst>
                <a:ext uri="{FF2B5EF4-FFF2-40B4-BE49-F238E27FC236}">
                  <a16:creationId xmlns:a16="http://schemas.microsoft.com/office/drawing/2014/main" id="{25DE5EB6-91D5-DD49-8D2E-9E87B0665069}"/>
                </a:ext>
              </a:extLst>
            </p:cNvPr>
            <p:cNvSpPr/>
            <p:nvPr/>
          </p:nvSpPr>
          <p:spPr bwMode="auto">
            <a:xfrm>
              <a:off x="260915" y="2597151"/>
              <a:ext cx="2151357" cy="979487"/>
            </a:xfrm>
            <a:prstGeom prst="roundRect">
              <a:avLst/>
            </a:prstGeom>
            <a:solidFill>
              <a:srgbClr val="2BD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161DE8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Physiologie de l’adaptation de l’environnement </a:t>
              </a:r>
            </a:p>
          </p:txBody>
        </p:sp>
        <p:sp>
          <p:nvSpPr>
            <p:cNvPr id="11" name="Rectangle à coins arrondis 10">
              <a:extLst>
                <a:ext uri="{FF2B5EF4-FFF2-40B4-BE49-F238E27FC236}">
                  <a16:creationId xmlns:a16="http://schemas.microsoft.com/office/drawing/2014/main" id="{F98FA979-E620-E644-9CE0-6678FE879E58}"/>
                </a:ext>
              </a:extLst>
            </p:cNvPr>
            <p:cNvSpPr/>
            <p:nvPr/>
          </p:nvSpPr>
          <p:spPr bwMode="auto">
            <a:xfrm>
              <a:off x="4724855" y="1546226"/>
              <a:ext cx="2666934" cy="968375"/>
            </a:xfrm>
            <a:prstGeom prst="roundRect">
              <a:avLst/>
            </a:prstGeom>
            <a:solidFill>
              <a:srgbClr val="2BD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Biologie et Pharmacologie du Vieillissement et Longévité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Pr. B. </a:t>
              </a:r>
              <a:r>
                <a:rPr lang="fr-FR" sz="1400" dirty="0" err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Friguet</a:t>
              </a: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 &amp; Pr. R. </a:t>
              </a:r>
              <a:r>
                <a:rPr lang="fr-FR" sz="1400" dirty="0" err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Sherrard</a:t>
              </a:r>
              <a:endParaRPr lang="fr-FR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2" name="Rectangle à coins arrondis 11">
              <a:extLst>
                <a:ext uri="{FF2B5EF4-FFF2-40B4-BE49-F238E27FC236}">
                  <a16:creationId xmlns:a16="http://schemas.microsoft.com/office/drawing/2014/main" id="{010A02CD-A1F7-E14C-A40E-E6A87738FEBA}"/>
                </a:ext>
              </a:extLst>
            </p:cNvPr>
            <p:cNvSpPr/>
            <p:nvPr/>
          </p:nvSpPr>
          <p:spPr bwMode="auto">
            <a:xfrm>
              <a:off x="4140420" y="2606676"/>
              <a:ext cx="2516247" cy="960437"/>
            </a:xfrm>
            <a:prstGeom prst="roundRect">
              <a:avLst/>
            </a:prstGeom>
            <a:solidFill>
              <a:srgbClr val="2BD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Physiologie, et Physiopathologies Humaines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Pr. P. Le </a:t>
              </a:r>
              <a:r>
                <a:rPr lang="fr-FR" sz="1400" dirty="0" err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Rouzic</a:t>
              </a:r>
              <a:endParaRPr lang="fr-FR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3" name="Rectangle à coins arrondis 12">
              <a:extLst>
                <a:ext uri="{FF2B5EF4-FFF2-40B4-BE49-F238E27FC236}">
                  <a16:creationId xmlns:a16="http://schemas.microsoft.com/office/drawing/2014/main" id="{70A96BFE-304D-4B4F-B888-B9672463F1C8}"/>
                </a:ext>
              </a:extLst>
            </p:cNvPr>
            <p:cNvSpPr/>
            <p:nvPr/>
          </p:nvSpPr>
          <p:spPr bwMode="auto">
            <a:xfrm>
              <a:off x="1753129" y="1546226"/>
              <a:ext cx="2666934" cy="968375"/>
            </a:xfrm>
            <a:prstGeom prst="roundRect">
              <a:avLst/>
            </a:prstGeom>
            <a:solidFill>
              <a:srgbClr val="2BD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Nutrition, Qualité et Santé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Dr. V. </a:t>
              </a:r>
              <a:r>
                <a:rPr lang="fr-FR" sz="1400" dirty="0" err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Bereziat</a:t>
              </a: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 &amp; Pr  K. El </a:t>
              </a:r>
              <a:r>
                <a:rPr lang="fr-FR" sz="1400" dirty="0" err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Hadri</a:t>
              </a:r>
              <a:endParaRPr lang="fr-FR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15" name="ZoneTexte 24">
              <a:extLst>
                <a:ext uri="{FF2B5EF4-FFF2-40B4-BE49-F238E27FC236}">
                  <a16:creationId xmlns:a16="http://schemas.microsoft.com/office/drawing/2014/main" id="{A22A21F9-5456-0A4E-9C3F-E65736E83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175" y="3416300"/>
              <a:ext cx="1841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" name="ZoneTexte 15">
              <a:extLst>
                <a:ext uri="{FF2B5EF4-FFF2-40B4-BE49-F238E27FC236}">
                  <a16:creationId xmlns:a16="http://schemas.microsoft.com/office/drawing/2014/main" id="{7FE06966-5303-B142-98C3-ADDE21607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396" y="5160553"/>
              <a:ext cx="1727200" cy="7052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fr-FR" sz="1400" b="1" dirty="0">
                  <a:latin typeface="Calibri" charset="0"/>
                  <a:cs typeface="Calibri" charset="0"/>
                </a:rPr>
                <a:t>Insertion Pro 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fr-FR" sz="1400" b="1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Dr A. </a:t>
              </a:r>
              <a:r>
                <a:rPr lang="fr-FR" sz="1400" b="1" dirty="0" err="1">
                  <a:solidFill>
                    <a:schemeClr val="bg1"/>
                  </a:solidFill>
                  <a:latin typeface="Calibri" charset="0"/>
                  <a:cs typeface="Calibri" charset="0"/>
                </a:rPr>
                <a:t>Lhonoré</a:t>
              </a:r>
              <a:r>
                <a:rPr lang="fr-FR" sz="1400" b="1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 </a:t>
              </a:r>
            </a:p>
          </p:txBody>
        </p:sp>
        <p:sp>
          <p:nvSpPr>
            <p:cNvPr id="18" name="ZoneTexte 16">
              <a:extLst>
                <a:ext uri="{FF2B5EF4-FFF2-40B4-BE49-F238E27FC236}">
                  <a16:creationId xmlns:a16="http://schemas.microsoft.com/office/drawing/2014/main" id="{F69538C7-A816-4641-A99B-E02D74FF5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794" y="5152819"/>
              <a:ext cx="2055812" cy="70525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fr-FR" sz="1400" b="1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Mobilité Internationale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fr-FR" sz="1400" b="1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G. </a:t>
              </a:r>
              <a:r>
                <a:rPr lang="fr-FR" sz="1400" b="1" dirty="0" err="1">
                  <a:solidFill>
                    <a:schemeClr val="bg1"/>
                  </a:solidFill>
                  <a:latin typeface="Calibri" charset="0"/>
                  <a:cs typeface="Calibri" charset="0"/>
                </a:rPr>
                <a:t>Orieux</a:t>
              </a:r>
              <a:r>
                <a:rPr lang="fr-FR" sz="1400" b="1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 </a:t>
              </a:r>
              <a:r>
                <a:rPr lang="fr-FR" sz="1400" b="1" dirty="0" err="1">
                  <a:solidFill>
                    <a:schemeClr val="bg1"/>
                  </a:solidFill>
                  <a:latin typeface="Calibri" charset="0"/>
                  <a:cs typeface="Calibri" charset="0"/>
                </a:rPr>
                <a:t>E.Schwartz</a:t>
              </a:r>
              <a:endParaRPr lang="fr-FR" sz="1400" b="1" dirty="0">
                <a:solidFill>
                  <a:schemeClr val="bg1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20" name="Rectangle à coins arrondis 19">
              <a:extLst>
                <a:ext uri="{FF2B5EF4-FFF2-40B4-BE49-F238E27FC236}">
                  <a16:creationId xmlns:a16="http://schemas.microsoft.com/office/drawing/2014/main" id="{F9C26F70-E0B3-F740-9356-5655EDBE54AE}"/>
                </a:ext>
              </a:extLst>
            </p:cNvPr>
            <p:cNvSpPr/>
            <p:nvPr/>
          </p:nvSpPr>
          <p:spPr bwMode="auto">
            <a:xfrm>
              <a:off x="260915" y="3621087"/>
              <a:ext cx="2151357" cy="1536700"/>
            </a:xfrm>
            <a:prstGeom prst="roundRect">
              <a:avLst/>
            </a:prstGeom>
            <a:solidFill>
              <a:srgbClr val="46F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PIM Belgique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 err="1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Inflamed</a:t>
              </a:r>
              <a:endParaRPr lang="fr-FR" sz="1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Times New Roman" charset="0"/>
              </a:endParaRP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Pr. B. Blondeau </a:t>
              </a:r>
            </a:p>
          </p:txBody>
        </p:sp>
        <p:sp>
          <p:nvSpPr>
            <p:cNvPr id="21" name="Rectangle à coins arrondis 20">
              <a:extLst>
                <a:ext uri="{FF2B5EF4-FFF2-40B4-BE49-F238E27FC236}">
                  <a16:creationId xmlns:a16="http://schemas.microsoft.com/office/drawing/2014/main" id="{60E79837-2A0F-DC45-9FD2-704D7FF50DD5}"/>
                </a:ext>
              </a:extLst>
            </p:cNvPr>
            <p:cNvSpPr/>
            <p:nvPr/>
          </p:nvSpPr>
          <p:spPr bwMode="auto">
            <a:xfrm>
              <a:off x="2484278" y="3671683"/>
              <a:ext cx="1840604" cy="1487487"/>
            </a:xfrm>
            <a:prstGeom prst="roundRect">
              <a:avLst/>
            </a:prstGeom>
            <a:solidFill>
              <a:srgbClr val="46F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PIM Royaume Uni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 Dual Master in Brain and </a:t>
              </a:r>
              <a:r>
                <a:rPr lang="fr-FR" sz="1400" b="1" dirty="0" err="1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Mind</a:t>
              </a: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 Sciences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Pr. A. </a:t>
              </a:r>
              <a:r>
                <a:rPr lang="fr-FR" sz="1400" dirty="0" err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Lohof</a:t>
              </a:r>
              <a:endParaRPr lang="fr-FR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477E8610-A171-554A-B8B3-434659A7BB69}"/>
                </a:ext>
              </a:extLst>
            </p:cNvPr>
            <p:cNvSpPr/>
            <p:nvPr/>
          </p:nvSpPr>
          <p:spPr bwMode="auto">
            <a:xfrm>
              <a:off x="2484278" y="2590801"/>
              <a:ext cx="1636350" cy="990600"/>
            </a:xfrm>
            <a:prstGeom prst="roundRect">
              <a:avLst/>
            </a:prstGeom>
            <a:solidFill>
              <a:srgbClr val="2BD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0000FF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Neurosciences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Pr. A. </a:t>
              </a:r>
              <a:r>
                <a:rPr lang="fr-FR" sz="1400" dirty="0" err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Lohof</a:t>
              </a:r>
              <a:endParaRPr lang="fr-FR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23" name="ZoneTexte 15">
              <a:extLst>
                <a:ext uri="{FF2B5EF4-FFF2-40B4-BE49-F238E27FC236}">
                  <a16:creationId xmlns:a16="http://schemas.microsoft.com/office/drawing/2014/main" id="{B8A104A9-9114-7C45-951A-17A7425A2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5665" y="5145086"/>
              <a:ext cx="1568450" cy="7207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fr-FR" sz="1400" b="1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Travaux Pratiques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fr-FR" sz="1400" dirty="0">
                  <a:solidFill>
                    <a:schemeClr val="bg1"/>
                  </a:solidFill>
                  <a:latin typeface="Calibri" charset="0"/>
                  <a:cs typeface="Calibri" charset="0"/>
                </a:rPr>
                <a:t>Dr.  S. Soares</a:t>
              </a:r>
            </a:p>
          </p:txBody>
        </p:sp>
        <p:sp>
          <p:nvSpPr>
            <p:cNvPr id="24" name="Rectangle à coins arrondis 23">
              <a:extLst>
                <a:ext uri="{FF2B5EF4-FFF2-40B4-BE49-F238E27FC236}">
                  <a16:creationId xmlns:a16="http://schemas.microsoft.com/office/drawing/2014/main" id="{1AE556A8-D20E-E148-8980-98F2FD3D38AD}"/>
                </a:ext>
              </a:extLst>
            </p:cNvPr>
            <p:cNvSpPr/>
            <p:nvPr/>
          </p:nvSpPr>
          <p:spPr bwMode="auto">
            <a:xfrm>
              <a:off x="4396888" y="3621087"/>
              <a:ext cx="2047731" cy="1477961"/>
            </a:xfrm>
            <a:prstGeom prst="roundRect">
              <a:avLst/>
            </a:prstGeom>
            <a:solidFill>
              <a:srgbClr val="46F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161DE8"/>
                  </a:solidFill>
                  <a:latin typeface="Calibri" charset="0"/>
                  <a:ea typeface="ＭＳ Ｐゴシック" charset="0"/>
                  <a:cs typeface="Times New Roman" charset="0"/>
                </a:rPr>
                <a:t>PIM Mexique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b="1" dirty="0">
                  <a:solidFill>
                    <a:srgbClr val="161DE8"/>
                  </a:solidFill>
                </a:rPr>
                <a:t>Vision Sciences </a:t>
              </a:r>
            </a:p>
            <a:p>
              <a:pPr algn="ctr">
                <a:spcAft>
                  <a:spcPts val="40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</a:rPr>
                <a:t>G. Gauvain</a:t>
              </a:r>
              <a:endParaRPr lang="fr-FR" sz="1400" b="1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27" name="Rectangle à coins arrondis 26">
            <a:extLst>
              <a:ext uri="{FF2B5EF4-FFF2-40B4-BE49-F238E27FC236}">
                <a16:creationId xmlns:a16="http://schemas.microsoft.com/office/drawing/2014/main" id="{50292A9A-808F-764B-83FA-144C675804AA}"/>
              </a:ext>
            </a:extLst>
          </p:cNvPr>
          <p:cNvSpPr/>
          <p:nvPr/>
        </p:nvSpPr>
        <p:spPr bwMode="auto">
          <a:xfrm>
            <a:off x="6598503" y="4529361"/>
            <a:ext cx="2434023" cy="1528761"/>
          </a:xfrm>
          <a:prstGeom prst="roundRect">
            <a:avLst/>
          </a:prstGeom>
          <a:solidFill>
            <a:srgbClr val="46F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400"/>
              </a:spcAft>
              <a:defRPr/>
            </a:pPr>
            <a:r>
              <a:rPr lang="fr-FR" sz="14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Times New Roman" charset="0"/>
              </a:rPr>
              <a:t>PIM Allemagne</a:t>
            </a:r>
          </a:p>
          <a:p>
            <a:pPr algn="ctr">
              <a:spcAft>
                <a:spcPts val="400"/>
              </a:spcAft>
              <a:defRPr/>
            </a:pPr>
            <a:r>
              <a:rPr lang="fr-FR" sz="1400" b="1" dirty="0" err="1">
                <a:solidFill>
                  <a:srgbClr val="0000FF"/>
                </a:solidFill>
                <a:latin typeface="Calibri" charset="0"/>
                <a:ea typeface="ＭＳ Ｐゴシック" charset="0"/>
                <a:cs typeface="Times New Roman" charset="0"/>
              </a:rPr>
              <a:t>Imind</a:t>
            </a:r>
            <a:endParaRPr lang="fr-FR" sz="1400" b="1" i="1" dirty="0">
              <a:solidFill>
                <a:srgbClr val="0000FF"/>
              </a:solidFill>
              <a:latin typeface="Calibri" charset="0"/>
              <a:ea typeface="ＭＳ Ｐゴシック" charset="0"/>
              <a:cs typeface="Times New Roman" charset="0"/>
            </a:endParaRPr>
          </a:p>
          <a:p>
            <a:pPr algn="ctr">
              <a:spcAft>
                <a:spcPts val="40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rPr>
              <a:t>Dr H. Cheval</a:t>
            </a:r>
          </a:p>
        </p:txBody>
      </p:sp>
      <p:sp>
        <p:nvSpPr>
          <p:cNvPr id="28" name="Rectangle à coins arrondis 27">
            <a:extLst>
              <a:ext uri="{FF2B5EF4-FFF2-40B4-BE49-F238E27FC236}">
                <a16:creationId xmlns:a16="http://schemas.microsoft.com/office/drawing/2014/main" id="{35A4E064-5992-2B40-BA07-5A1294554331}"/>
              </a:ext>
            </a:extLst>
          </p:cNvPr>
          <p:cNvSpPr/>
          <p:nvPr/>
        </p:nvSpPr>
        <p:spPr bwMode="auto">
          <a:xfrm>
            <a:off x="6728271" y="3514950"/>
            <a:ext cx="2304256" cy="960437"/>
          </a:xfrm>
          <a:prstGeom prst="roundRect">
            <a:avLst/>
          </a:prstGeom>
          <a:solidFill>
            <a:srgbClr val="2B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400"/>
              </a:spcAft>
              <a:defRPr/>
            </a:pPr>
            <a:r>
              <a:rPr lang="fr-FR" sz="1400" b="1" dirty="0" err="1">
                <a:solidFill>
                  <a:srgbClr val="161DE8"/>
                </a:solidFill>
                <a:latin typeface="Calibri" charset="0"/>
                <a:ea typeface="ＭＳ Ｐゴシック" charset="0"/>
                <a:cs typeface="Times New Roman" charset="0"/>
              </a:rPr>
              <a:t>Artificial</a:t>
            </a:r>
            <a:r>
              <a:rPr lang="fr-FR" sz="1400" b="1" dirty="0">
                <a:solidFill>
                  <a:srgbClr val="161DE8"/>
                </a:solidFill>
                <a:latin typeface="Calibri" charset="0"/>
                <a:ea typeface="ＭＳ Ｐゴシック" charset="0"/>
                <a:cs typeface="Times New Roman" charset="0"/>
              </a:rPr>
              <a:t> Intelligence </a:t>
            </a:r>
          </a:p>
          <a:p>
            <a:pPr algn="ctr">
              <a:spcAft>
                <a:spcPts val="400"/>
              </a:spcAft>
              <a:defRPr/>
            </a:pPr>
            <a:r>
              <a:rPr lang="fr-FR" sz="1400" b="1" dirty="0">
                <a:solidFill>
                  <a:srgbClr val="161DE8"/>
                </a:solidFill>
                <a:latin typeface="Calibri" charset="0"/>
                <a:ea typeface="ＭＳ Ｐゴシック" charset="0"/>
                <a:cs typeface="Times New Roman" charset="0"/>
              </a:rPr>
              <a:t>&amp; Data </a:t>
            </a:r>
            <a:r>
              <a:rPr lang="fr-FR" sz="1400" b="1" dirty="0" err="1">
                <a:solidFill>
                  <a:srgbClr val="161DE8"/>
                </a:solidFill>
                <a:latin typeface="Calibri" charset="0"/>
                <a:ea typeface="ＭＳ Ｐゴシック" charset="0"/>
                <a:cs typeface="Times New Roman" charset="0"/>
              </a:rPr>
              <a:t>Analysis</a:t>
            </a:r>
            <a:r>
              <a:rPr lang="fr-FR" sz="1400" b="1" dirty="0">
                <a:solidFill>
                  <a:srgbClr val="161DE8"/>
                </a:solidFill>
                <a:latin typeface="Calibri" charset="0"/>
                <a:ea typeface="ＭＳ Ｐゴシック" charset="0"/>
                <a:cs typeface="Times New Roman" charset="0"/>
              </a:rPr>
              <a:t>  </a:t>
            </a:r>
          </a:p>
          <a:p>
            <a:pPr algn="ctr">
              <a:spcAft>
                <a:spcPts val="40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Times New Roman" charset="0"/>
              </a:rPr>
              <a:t>Pr. H. Soula</a:t>
            </a:r>
          </a:p>
        </p:txBody>
      </p:sp>
    </p:spTree>
    <p:extLst>
      <p:ext uri="{BB962C8B-B14F-4D97-AF65-F5344CB8AC3E}">
        <p14:creationId xmlns:p14="http://schemas.microsoft.com/office/powerpoint/2010/main" val="226080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5. Journées extraordinaires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61AF8C7-9409-A846-9129-8C19266D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448050"/>
            <a:ext cx="53054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BDB89C-0405-3041-B975-8D850CFDDC5D}"/>
              </a:ext>
            </a:extLst>
          </p:cNvPr>
          <p:cNvSpPr txBox="1"/>
          <p:nvPr/>
        </p:nvSpPr>
        <p:spPr>
          <a:xfrm>
            <a:off x="107504" y="2039937"/>
            <a:ext cx="89363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Soirée d’intégration organisée par les étudiants de M1</a:t>
            </a:r>
          </a:p>
          <a:p>
            <a:pPr>
              <a:defRPr/>
            </a:pPr>
            <a:endParaRPr lang="fr-FR" b="1" dirty="0">
              <a:latin typeface="+mn-lt"/>
            </a:endParaRPr>
          </a:p>
          <a:p>
            <a:pPr>
              <a:defRPr/>
            </a:pPr>
            <a:r>
              <a:rPr lang="fr-FR" b="1" dirty="0">
                <a:latin typeface="+mn-lt"/>
              </a:rPr>
              <a:t>Journée mobilité  (début octobre) organisée par le Pr Sonia </a:t>
            </a:r>
            <a:r>
              <a:rPr lang="fr-FR" b="1" dirty="0" err="1">
                <a:latin typeface="+mn-lt"/>
              </a:rPr>
              <a:t>Karabina</a:t>
            </a:r>
            <a:r>
              <a:rPr lang="fr-FR" b="1" dirty="0">
                <a:latin typeface="+mn-lt"/>
              </a:rPr>
              <a:t>, directrice des études et responsable de la mobilité.</a:t>
            </a:r>
          </a:p>
          <a:p>
            <a:pPr>
              <a:defRPr/>
            </a:pPr>
            <a:endParaRPr lang="fr-FR" b="1" dirty="0"/>
          </a:p>
          <a:p>
            <a:pPr>
              <a:defRPr/>
            </a:pPr>
            <a:r>
              <a:rPr lang="fr-FR" b="1" dirty="0"/>
              <a:t>Après-midi de présentation des UE du second semestre du M1 (fin </a:t>
            </a:r>
            <a:r>
              <a:rPr lang="fr-FR" b="1" dirty="0" err="1"/>
              <a:t>cotobre</a:t>
            </a:r>
            <a:r>
              <a:rPr lang="fr-FR" b="1" dirty="0"/>
              <a:t>)</a:t>
            </a:r>
            <a:endParaRPr lang="fr-FR" b="1" dirty="0">
              <a:latin typeface="+mn-lt"/>
            </a:endParaRPr>
          </a:p>
          <a:p>
            <a:pPr>
              <a:defRPr/>
            </a:pPr>
            <a:endParaRPr lang="fr-FR" b="1" dirty="0">
              <a:latin typeface="+mn-lt"/>
            </a:endParaRPr>
          </a:p>
          <a:p>
            <a:pPr>
              <a:defRPr/>
            </a:pPr>
            <a:r>
              <a:rPr lang="fr-FR" b="1" dirty="0">
                <a:latin typeface="+mn-lt"/>
              </a:rPr>
              <a:t>Forum des anciens du master BIP</a:t>
            </a:r>
          </a:p>
          <a:p>
            <a:pPr>
              <a:defRPr/>
            </a:pPr>
            <a:r>
              <a:rPr lang="fr-FR" b="1" dirty="0">
                <a:latin typeface="+mn-lt"/>
              </a:rPr>
              <a:t>( fin novembre) </a:t>
            </a:r>
          </a:p>
          <a:p>
            <a:pPr>
              <a:defRPr/>
            </a:pPr>
            <a:r>
              <a:rPr lang="fr-FR" b="1" dirty="0">
                <a:latin typeface="+mn-lt"/>
              </a:rPr>
              <a:t>organisé par </a:t>
            </a:r>
            <a:r>
              <a:rPr lang="fr-FR" b="1" dirty="0"/>
              <a:t>l</a:t>
            </a:r>
            <a:r>
              <a:rPr lang="fr-FR" b="1" dirty="0">
                <a:latin typeface="+mn-lt"/>
              </a:rPr>
              <a:t>a responsable </a:t>
            </a:r>
          </a:p>
          <a:p>
            <a:pPr>
              <a:defRPr/>
            </a:pPr>
            <a:r>
              <a:rPr lang="fr-FR" b="1" dirty="0">
                <a:latin typeface="+mn-lt"/>
              </a:rPr>
              <a:t>de l’insertion professionnelle.</a:t>
            </a:r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r>
              <a:rPr lang="fr-FR" b="1" dirty="0">
                <a:latin typeface="+mn-lt"/>
              </a:rPr>
              <a:t>Journées posters de M1 début juillet et début septembre</a:t>
            </a:r>
          </a:p>
          <a:p>
            <a:pPr>
              <a:defRPr/>
            </a:pPr>
            <a:r>
              <a:rPr lang="fr-FR" b="1" dirty="0">
                <a:latin typeface="+mn-lt"/>
              </a:rPr>
              <a:t>Cérémonie de remise des diplômes décembre</a:t>
            </a:r>
          </a:p>
        </p:txBody>
      </p:sp>
    </p:spTree>
    <p:extLst>
      <p:ext uri="{BB962C8B-B14F-4D97-AF65-F5344CB8AC3E}">
        <p14:creationId xmlns:p14="http://schemas.microsoft.com/office/powerpoint/2010/main" val="4199970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6. Objectifs professionnels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9A6C834-C379-DE42-96E9-A77EB2A9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118" y="1772816"/>
            <a:ext cx="8350250" cy="41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fr-FR" sz="2000" b="1" dirty="0">
              <a:solidFill>
                <a:srgbClr val="002060"/>
              </a:solidFill>
              <a:latin typeface="Century Gothic" charset="0"/>
            </a:endParaRPr>
          </a:p>
          <a:p>
            <a:pPr algn="just">
              <a:lnSpc>
                <a:spcPct val="150000"/>
              </a:lnSpc>
              <a:buFont typeface="Wingdings" charset="0"/>
              <a:buChar char="à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 insertion professionnelle à l'issue du M2 </a:t>
            </a:r>
          </a:p>
          <a:p>
            <a:pPr algn="just">
              <a:lnSpc>
                <a:spcPct val="150000"/>
              </a:lnSpc>
            </a:pPr>
            <a:endParaRPr lang="fr-FR" sz="2000" b="1" dirty="0">
              <a:solidFill>
                <a:srgbClr val="002060"/>
              </a:solidFill>
              <a:latin typeface="Century Gothic" charset="0"/>
            </a:endParaRPr>
          </a:p>
          <a:p>
            <a:pPr algn="just">
              <a:lnSpc>
                <a:spcPct val="150000"/>
              </a:lnSpc>
              <a:buFont typeface="Wingdings" charset="0"/>
              <a:buChar char="à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 poursuite en formation doctorale </a:t>
            </a:r>
          </a:p>
          <a:p>
            <a:pPr algn="just">
              <a:lnSpc>
                <a:spcPct val="150000"/>
              </a:lnSpc>
              <a:buFont typeface="Wingdings" charset="0"/>
              <a:buChar char="à"/>
            </a:pPr>
            <a:endParaRPr lang="fr-FR" sz="2000" b="1" dirty="0">
              <a:solidFill>
                <a:srgbClr val="002060"/>
              </a:solidFill>
              <a:latin typeface="Century Gothic" charset="0"/>
            </a:endParaRPr>
          </a:p>
          <a:p>
            <a:pPr algn="just">
              <a:lnSpc>
                <a:spcPct val="150000"/>
              </a:lnSpc>
              <a:buFont typeface="Wingdings" charset="0"/>
              <a:buChar char="à"/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 ou acquisition d’un complément de formation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en économie, gestion, marketing, informatique,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permettant de se prévaloir d’</a:t>
            </a:r>
            <a:r>
              <a:rPr lang="fr-FR" altLang="ja-JP" sz="2000" b="1" dirty="0">
                <a:solidFill>
                  <a:srgbClr val="002060"/>
                </a:solidFill>
                <a:latin typeface="Century Gothic" charset="0"/>
              </a:rPr>
              <a:t>une « double compétence ».</a:t>
            </a:r>
          </a:p>
          <a:p>
            <a:pPr algn="just">
              <a:lnSpc>
                <a:spcPct val="150000"/>
              </a:lnSpc>
            </a:pPr>
            <a:endParaRPr lang="fr-FR" sz="2000" b="1" dirty="0">
              <a:solidFill>
                <a:srgbClr val="002060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22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6. Objectifs professionnels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6">
            <a:extLst>
              <a:ext uri="{FF2B5EF4-FFF2-40B4-BE49-F238E27FC236}">
                <a16:creationId xmlns:a16="http://schemas.microsoft.com/office/drawing/2014/main" id="{4770F14F-6300-DD4A-8377-F9D01D927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4"/>
          <a:stretch>
            <a:fillRect/>
          </a:stretch>
        </p:blipFill>
        <p:spPr bwMode="auto">
          <a:xfrm>
            <a:off x="609600" y="2696592"/>
            <a:ext cx="7848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3">
            <a:extLst>
              <a:ext uri="{FF2B5EF4-FFF2-40B4-BE49-F238E27FC236}">
                <a16:creationId xmlns:a16="http://schemas.microsoft.com/office/drawing/2014/main" id="{382EA739-E78C-C54D-82D9-9372774B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3865587"/>
            <a:ext cx="6154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chemeClr val="tx1"/>
                </a:solidFill>
                <a:latin typeface="Century Gothic" charset="0"/>
              </a:rPr>
              <a:t>Physiologie, physiopathologie et thérapeutiques</a:t>
            </a:r>
          </a:p>
        </p:txBody>
      </p:sp>
      <p:grpSp>
        <p:nvGrpSpPr>
          <p:cNvPr id="8" name="Grouper 11">
            <a:extLst>
              <a:ext uri="{FF2B5EF4-FFF2-40B4-BE49-F238E27FC236}">
                <a16:creationId xmlns:a16="http://schemas.microsoft.com/office/drawing/2014/main" id="{2357327C-6ADA-FD48-8D65-B66EC5293E8C}"/>
              </a:ext>
            </a:extLst>
          </p:cNvPr>
          <p:cNvGrpSpPr>
            <a:grpSpLocks/>
          </p:cNvGrpSpPr>
          <p:nvPr/>
        </p:nvGrpSpPr>
        <p:grpSpPr bwMode="auto">
          <a:xfrm>
            <a:off x="1619852" y="4774232"/>
            <a:ext cx="4466456" cy="1098550"/>
            <a:chOff x="381000" y="4572000"/>
            <a:chExt cx="4466456" cy="1098550"/>
          </a:xfrm>
        </p:grpSpPr>
        <p:pic>
          <p:nvPicPr>
            <p:cNvPr id="9" name="Image 25">
              <a:extLst>
                <a:ext uri="{FF2B5EF4-FFF2-40B4-BE49-F238E27FC236}">
                  <a16:creationId xmlns:a16="http://schemas.microsoft.com/office/drawing/2014/main" id="{C580E2C4-5A4A-B64B-941A-0C8D1DE7F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572000"/>
              <a:ext cx="1143000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26">
              <a:extLst>
                <a:ext uri="{FF2B5EF4-FFF2-40B4-BE49-F238E27FC236}">
                  <a16:creationId xmlns:a16="http://schemas.microsoft.com/office/drawing/2014/main" id="{69B71981-6796-7E40-8F6E-6CEEC50CD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8206" y="4921250"/>
              <a:ext cx="2889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262699"/>
                  </a:solidFill>
                  <a:latin typeface="Century Gothic" charset="0"/>
                </a:rPr>
                <a:t>Complexité du Vivant</a:t>
              </a:r>
            </a:p>
          </p:txBody>
        </p:sp>
      </p:grpSp>
      <p:pic>
        <p:nvPicPr>
          <p:cNvPr id="11" name="Image 13">
            <a:extLst>
              <a:ext uri="{FF2B5EF4-FFF2-40B4-BE49-F238E27FC236}">
                <a16:creationId xmlns:a16="http://schemas.microsoft.com/office/drawing/2014/main" id="{852C7ECB-92D1-1C43-B2DF-C0EE2454E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1412"/>
            <a:ext cx="254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2">
            <a:extLst>
              <a:ext uri="{FF2B5EF4-FFF2-40B4-BE49-F238E27FC236}">
                <a16:creationId xmlns:a16="http://schemas.microsoft.com/office/drawing/2014/main" id="{5AB8048B-CDC5-1740-9740-0A2AA970D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75" y="1962662"/>
            <a:ext cx="6630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Century Gothic" charset="0"/>
              </a:rPr>
              <a:t>Principales ED qui accueillent nos diplômés</a:t>
            </a:r>
          </a:p>
        </p:txBody>
      </p:sp>
    </p:spTree>
    <p:extLst>
      <p:ext uri="{BB962C8B-B14F-4D97-AF65-F5344CB8AC3E}">
        <p14:creationId xmlns:p14="http://schemas.microsoft.com/office/powerpoint/2010/main" val="4235608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7. Insertion professionnelle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17E0F5BA-1429-4C4E-85C6-CF640ADF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4864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Existence de la mention depuis 2004 </a:t>
            </a:r>
            <a:r>
              <a:rPr lang="fr-FR" b="1" dirty="0">
                <a:solidFill>
                  <a:srgbClr val="002060"/>
                </a:solidFill>
                <a:sym typeface="Wingdings" charset="0"/>
              </a:rPr>
              <a:t> </a:t>
            </a:r>
            <a:r>
              <a:rPr lang="fr-FR" b="1" dirty="0">
                <a:solidFill>
                  <a:srgbClr val="002060"/>
                </a:solidFill>
              </a:rPr>
              <a:t>recul +10 ans sur les métiers et les fonctions exercés par les diplômés 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Nombreux débouchés professionnels au regard des métiers exercés par les diplômés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Taux d’accès au 1er emploi est 98%, avec une durée médiane d’accès au 1er emploi d’</a:t>
            </a:r>
            <a:r>
              <a:rPr lang="fr-FR" altLang="ja-JP" b="1" dirty="0">
                <a:solidFill>
                  <a:srgbClr val="002060"/>
                </a:solidFill>
              </a:rPr>
              <a:t>1 mois.</a:t>
            </a:r>
            <a:endParaRPr lang="fr-FR" b="1" dirty="0">
              <a:solidFill>
                <a:srgbClr val="002060"/>
              </a:solidFill>
            </a:endParaRP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Au bout de 30 mois, 46% poursuivent encore en doctorat, 45% exercent un métier (CDI, CDD et autres contrats), 5% font des études complémentaires, 4% recherchent un emploi. 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Les diplômés ont à 80% le statut de cadre, ce qui correspond à l’objectif de la formation. 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Les métiers sont très diversifiés dans les fonctions « études, recherche et développement »  ou « culturel, santé, social, sport ». </a:t>
            </a:r>
          </a:p>
          <a:p>
            <a:pPr algn="just">
              <a:buFont typeface="Wingdings" charset="0"/>
              <a:buChar char="§"/>
            </a:pP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7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7. Insertion professionnelle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17E0F5BA-1429-4C4E-85C6-CF640ADF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4864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Existence de la mention depuis 2004 </a:t>
            </a:r>
            <a:r>
              <a:rPr lang="fr-FR" b="1" dirty="0">
                <a:solidFill>
                  <a:srgbClr val="002060"/>
                </a:solidFill>
                <a:sym typeface="Wingdings" charset="0"/>
              </a:rPr>
              <a:t> </a:t>
            </a:r>
            <a:r>
              <a:rPr lang="fr-FR" b="1" dirty="0">
                <a:solidFill>
                  <a:srgbClr val="002060"/>
                </a:solidFill>
              </a:rPr>
              <a:t>recul +10 ans sur les métiers et les fonctions exercés par les diplômés 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Nombreux débouchés professionnels au regard des métiers exercés par les diplômés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Taux d’accès au 1er emploi est 98%, avec une durée médiane d’accès au 1er emploi d’</a:t>
            </a:r>
            <a:r>
              <a:rPr lang="fr-FR" altLang="ja-JP" b="1" dirty="0">
                <a:solidFill>
                  <a:srgbClr val="002060"/>
                </a:solidFill>
              </a:rPr>
              <a:t>1 mois.</a:t>
            </a:r>
            <a:endParaRPr lang="fr-FR" b="1" dirty="0">
              <a:solidFill>
                <a:srgbClr val="002060"/>
              </a:solidFill>
            </a:endParaRP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Au bout de 30 mois, 46% poursuivent encore en doctorat, 45% exercent un métier (CDI, CDD et autres contrats), 5% font des études complémentaires, 4% recherchent un emploi. 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Les diplômés ont à 80% le statut de cadre, ce qui correspond à l’objectif de la formation. </a:t>
            </a:r>
          </a:p>
          <a:p>
            <a:pPr algn="just">
              <a:buFont typeface="Wingdings" charset="0"/>
              <a:buChar char="§"/>
            </a:pPr>
            <a:r>
              <a:rPr lang="fr-FR" b="1" dirty="0">
                <a:solidFill>
                  <a:srgbClr val="002060"/>
                </a:solidFill>
              </a:rPr>
              <a:t> Les métiers sont très diversifiés dans les fonctions « études, recherche et développement »  ou « culturel, santé, social, sport ». </a:t>
            </a:r>
          </a:p>
          <a:p>
            <a:pPr algn="just">
              <a:buFont typeface="Wingdings" charset="0"/>
              <a:buChar char="§"/>
            </a:pPr>
            <a:endParaRPr lang="fr-FR" b="1" dirty="0">
              <a:solidFill>
                <a:schemeClr val="tx1"/>
              </a:solidFill>
            </a:endParaRPr>
          </a:p>
        </p:txBody>
      </p:sp>
      <p:grpSp>
        <p:nvGrpSpPr>
          <p:cNvPr id="5" name="Grouper 18">
            <a:extLst>
              <a:ext uri="{FF2B5EF4-FFF2-40B4-BE49-F238E27FC236}">
                <a16:creationId xmlns:a16="http://schemas.microsoft.com/office/drawing/2014/main" id="{984ED156-2E0D-F64B-8EA2-E517A0FF40D0}"/>
              </a:ext>
            </a:extLst>
          </p:cNvPr>
          <p:cNvGrpSpPr>
            <a:grpSpLocks/>
          </p:cNvGrpSpPr>
          <p:nvPr/>
        </p:nvGrpSpPr>
        <p:grpSpPr bwMode="auto">
          <a:xfrm rot="-1936003">
            <a:off x="-212725" y="3275013"/>
            <a:ext cx="9144000" cy="990600"/>
            <a:chOff x="0" y="1524000"/>
            <a:chExt cx="9144000" cy="990600"/>
          </a:xfrm>
        </p:grpSpPr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61CEE5C9-DD8A-7344-8E05-9D110F540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24000"/>
              <a:ext cx="9144000" cy="99060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b="1"/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F4E31E69-E5D8-6740-8615-3E9AC5D2F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654314"/>
              <a:ext cx="4953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2000" b="1">
                  <a:solidFill>
                    <a:srgbClr val="CC0000"/>
                  </a:solidFill>
                  <a:latin typeface="Century Gothic" charset="0"/>
                </a:rPr>
                <a:t>promo 2014/15</a:t>
              </a:r>
            </a:p>
            <a:p>
              <a:pPr algn="ctr"/>
              <a:r>
                <a:rPr lang="fr-FR" sz="2000" b="1">
                  <a:solidFill>
                    <a:srgbClr val="CC0000"/>
                  </a:solidFill>
                  <a:latin typeface="Century Gothic" charset="0"/>
                </a:rPr>
                <a:t>30 mois après l'obtention du diplôme</a:t>
              </a:r>
            </a:p>
          </p:txBody>
        </p:sp>
        <p:sp>
          <p:nvSpPr>
            <p:cNvPr id="8" name="ZoneTexte 15">
              <a:extLst>
                <a:ext uri="{FF2B5EF4-FFF2-40B4-BE49-F238E27FC236}">
                  <a16:creationId xmlns:a16="http://schemas.microsoft.com/office/drawing/2014/main" id="{46E394A2-055F-714E-B0E6-0966555A2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5080" y="1826537"/>
              <a:ext cx="26825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rgbClr val="CC0000"/>
                  </a:solidFill>
                  <a:latin typeface="Century Gothic" charset="0"/>
                </a:rPr>
                <a:t>Taux d’insertion 98%</a:t>
              </a:r>
            </a:p>
          </p:txBody>
        </p:sp>
        <p:pic>
          <p:nvPicPr>
            <p:cNvPr id="9" name="Image 17">
              <a:extLst>
                <a:ext uri="{FF2B5EF4-FFF2-40B4-BE49-F238E27FC236}">
                  <a16:creationId xmlns:a16="http://schemas.microsoft.com/office/drawing/2014/main" id="{9F744645-141F-F24D-9CA4-1059BA87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1565275"/>
              <a:ext cx="92710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7945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A055D2C5-A1C6-A143-8F31-C148092C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-18256"/>
            <a:ext cx="4392488" cy="1143000"/>
          </a:xfrm>
        </p:spPr>
        <p:txBody>
          <a:bodyPr>
            <a:normAutofit/>
          </a:bodyPr>
          <a:lstStyle/>
          <a:p>
            <a:r>
              <a:rPr lang="fr-FR" dirty="0"/>
              <a:t>Exemple d’emploi </a:t>
            </a:r>
            <a:br>
              <a:rPr lang="fr-FR" dirty="0"/>
            </a:br>
            <a:r>
              <a:rPr lang="fr-FR" dirty="0"/>
              <a:t>des diplômés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67301FA3-40C8-C440-9CB4-958B53E2E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16013"/>
            <a:ext cx="496855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0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63187"/>
            <a:ext cx="7535862" cy="1143000"/>
          </a:xfrm>
        </p:spPr>
        <p:txBody>
          <a:bodyPr/>
          <a:lstStyle/>
          <a:p>
            <a:r>
              <a:rPr lang="fr-FR" dirty="0"/>
              <a:t>1. Public concernés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Niveau M1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02060"/>
                </a:solidFill>
                <a:latin typeface="Century Gothic" charset="0"/>
              </a:rPr>
              <a:t>Etudiants de la Licence SV SU, d’autres universités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CC0000"/>
                </a:solidFill>
                <a:latin typeface="Century Gothic" charset="0"/>
              </a:rPr>
              <a:t>135 étudiants dont 50% SU</a:t>
            </a:r>
          </a:p>
          <a:p>
            <a:pPr algn="just">
              <a:lnSpc>
                <a:spcPct val="150000"/>
              </a:lnSpc>
            </a:pP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</a:rPr>
              <a:t>Niveau M2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M1 SU, étudiants médecins, vétérinaires, ingénieurs,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  <a:latin typeface="Century Gothic" charset="0"/>
              </a:rPr>
              <a:t>élèves des grandes écoles, universités étrangères, cursus Médecine/sciences</a:t>
            </a:r>
          </a:p>
          <a:p>
            <a:pPr algn="just">
              <a:lnSpc>
                <a:spcPct val="150000"/>
              </a:lnSpc>
            </a:pPr>
            <a:r>
              <a:rPr lang="fr-FR" sz="2000" b="1" dirty="0">
                <a:solidFill>
                  <a:srgbClr val="CC0000"/>
                </a:solidFill>
                <a:latin typeface="Century Gothic" charset="0"/>
              </a:rPr>
              <a:t>250 étudiants dont environ 50% SU et 50% extérieurs</a:t>
            </a:r>
          </a:p>
          <a:p>
            <a:pPr lvl="2" indent="-144000"/>
            <a:endParaRPr lang="fr-FR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2621714" y="5157192"/>
            <a:ext cx="2447801" cy="16115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000" b="1" dirty="0">
                <a:solidFill>
                  <a:schemeClr val="bg1"/>
                </a:solidFill>
              </a:rPr>
              <a:t>PIED DE PAGE</a:t>
            </a:r>
          </a:p>
          <a:p>
            <a:pPr algn="l"/>
            <a:r>
              <a:rPr lang="fr-FR" sz="1000" b="1" dirty="0">
                <a:solidFill>
                  <a:schemeClr val="bg1"/>
                </a:solidFill>
              </a:rPr>
              <a:t>Pour modifier le titre de la présentation en pied de toutes les diapos :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onglet [Insertion] | "En-tête/Pied" ;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dans le champ "Pied de page", indiquez le titre ;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cliquez sur le bouton [Appliquer partout].</a:t>
            </a:r>
          </a:p>
          <a:p>
            <a:pPr>
              <a:spcBef>
                <a:spcPts val="600"/>
              </a:spcBef>
            </a:pPr>
            <a:r>
              <a:rPr lang="fr-FR" sz="1000" i="1" dirty="0">
                <a:solidFill>
                  <a:schemeClr val="bg1"/>
                </a:solidFill>
              </a:rPr>
              <a:t>Le titre de la section est à saisir ou à copier sur chaque diapo concernée.</a:t>
            </a:r>
          </a:p>
        </p:txBody>
      </p:sp>
      <p:sp>
        <p:nvSpPr>
          <p:cNvPr id="8" name="ZoneTexte 12">
            <a:extLst>
              <a:ext uri="{FF2B5EF4-FFF2-40B4-BE49-F238E27FC236}">
                <a16:creationId xmlns:a16="http://schemas.microsoft.com/office/drawing/2014/main" id="{3F348CA5-0BA0-0B42-A23E-F206E197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2924944"/>
            <a:ext cx="1295400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BCFFF5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BCFFF5"/>
                </a:solidFill>
                <a:latin typeface="Century Gothic" charset="0"/>
              </a:rPr>
              <a:t>Au total:</a:t>
            </a:r>
          </a:p>
          <a:p>
            <a:pPr algn="ctr"/>
            <a:r>
              <a:rPr lang="fr-FR" b="1" dirty="0">
                <a:solidFill>
                  <a:srgbClr val="BCFFF5"/>
                </a:solidFill>
                <a:latin typeface="Century Gothic" charset="0"/>
              </a:rPr>
              <a:t>environ</a:t>
            </a:r>
          </a:p>
          <a:p>
            <a:pPr algn="ctr"/>
            <a:r>
              <a:rPr lang="fr-FR" b="1" dirty="0">
                <a:solidFill>
                  <a:srgbClr val="BCFFF5"/>
                </a:solidFill>
                <a:latin typeface="Century Gothic" charset="0"/>
              </a:rPr>
              <a:t>380 étudiants</a:t>
            </a:r>
          </a:p>
        </p:txBody>
      </p:sp>
      <p:pic>
        <p:nvPicPr>
          <p:cNvPr id="9" name="Image 15" descr="LogoMasterBIP-color-01.jpg">
            <a:extLst>
              <a:ext uri="{FF2B5EF4-FFF2-40B4-BE49-F238E27FC236}">
                <a16:creationId xmlns:a16="http://schemas.microsoft.com/office/drawing/2014/main" id="{EEAF092A-863E-0443-864A-8A9777EF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1884" y="44532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641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560056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2. Objectifs scientifiques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1250" y="2888962"/>
            <a:ext cx="9056572" cy="4032250"/>
          </a:xfrm>
        </p:spPr>
        <p:txBody>
          <a:bodyPr/>
          <a:lstStyle/>
          <a:p>
            <a:pPr algn="just"/>
            <a:r>
              <a:rPr lang="fr-FR" sz="1600" b="1" dirty="0">
                <a:solidFill>
                  <a:schemeClr val="tx1"/>
                </a:solidFill>
                <a:latin typeface="Century Gothic" charset="0"/>
              </a:rPr>
              <a:t>Former les étudiants aux concepts émergents de la biologie intégrative et de la physiologie et à appréhender les mécanismes physiologiques et pathologiques, tant au niveau moléculaire et cellulaire qu’au niveau intégré, chez les animaux et l’Homme</a:t>
            </a:r>
            <a:r>
              <a:rPr lang="fr-FR" altLang="ja-JP" sz="1600" b="1" dirty="0">
                <a:solidFill>
                  <a:schemeClr val="tx1"/>
                </a:solidFill>
                <a:latin typeface="Century Gothic" charset="0"/>
                <a:sym typeface="Wingdings" charset="0"/>
              </a:rPr>
              <a:t>.</a:t>
            </a:r>
            <a:endParaRPr lang="fr-FR" sz="1600" b="1" dirty="0">
              <a:solidFill>
                <a:schemeClr val="tx1"/>
              </a:solidFill>
              <a:latin typeface="Century Gothic" charset="0"/>
              <a:sym typeface="Wingdings" charset="0"/>
            </a:endParaRPr>
          </a:p>
          <a:p>
            <a:endParaRPr lang="fr-FR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A006D16C-A557-B244-867C-2A8F95791E41}"/>
              </a:ext>
            </a:extLst>
          </p:cNvPr>
          <p:cNvGrpSpPr/>
          <p:nvPr/>
        </p:nvGrpSpPr>
        <p:grpSpPr>
          <a:xfrm>
            <a:off x="-25528" y="3978561"/>
            <a:ext cx="9144000" cy="1530350"/>
            <a:chOff x="0" y="4581525"/>
            <a:chExt cx="9144000" cy="1530350"/>
          </a:xfrm>
        </p:grpSpPr>
        <p:pic>
          <p:nvPicPr>
            <p:cNvPr id="16" name="Picture 60" descr="legumes_060926">
              <a:extLst>
                <a:ext uri="{FF2B5EF4-FFF2-40B4-BE49-F238E27FC236}">
                  <a16:creationId xmlns:a16="http://schemas.microsoft.com/office/drawing/2014/main" id="{08878D3E-7DB2-E24B-B1BD-3CDAFDBBF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" t="7874" r="3343" b="6123"/>
            <a:stretch>
              <a:fillRect/>
            </a:stretch>
          </p:blipFill>
          <p:spPr bwMode="auto">
            <a:xfrm>
              <a:off x="0" y="4581525"/>
              <a:ext cx="1798638" cy="151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26" descr="Sans titre-6 copier">
              <a:extLst>
                <a:ext uri="{FF2B5EF4-FFF2-40B4-BE49-F238E27FC236}">
                  <a16:creationId xmlns:a16="http://schemas.microsoft.com/office/drawing/2014/main" id="{2CD1BB04-1663-AE40-AF83-6A33163A4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6" t="21104" r="11108" b="15797"/>
            <a:stretch>
              <a:fillRect/>
            </a:stretch>
          </p:blipFill>
          <p:spPr bwMode="auto">
            <a:xfrm>
              <a:off x="1763713" y="4581525"/>
              <a:ext cx="1833562" cy="153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2">
              <a:extLst>
                <a:ext uri="{FF2B5EF4-FFF2-40B4-BE49-F238E27FC236}">
                  <a16:creationId xmlns:a16="http://schemas.microsoft.com/office/drawing/2014/main" id="{32132329-BE33-C444-9CF8-1C747F478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4581525"/>
              <a:ext cx="1833563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23" descr="Diapositive1.JPG">
              <a:extLst>
                <a:ext uri="{FF2B5EF4-FFF2-40B4-BE49-F238E27FC236}">
                  <a16:creationId xmlns:a16="http://schemas.microsoft.com/office/drawing/2014/main" id="{5EC4E8E3-2473-0549-A4A3-DED986A9D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" t="33595" r="54724" b="28346"/>
            <a:stretch>
              <a:fillRect/>
            </a:stretch>
          </p:blipFill>
          <p:spPr bwMode="auto">
            <a:xfrm>
              <a:off x="7092950" y="4592638"/>
              <a:ext cx="2051050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coverfig">
              <a:extLst>
                <a:ext uri="{FF2B5EF4-FFF2-40B4-BE49-F238E27FC236}">
                  <a16:creationId xmlns:a16="http://schemas.microsoft.com/office/drawing/2014/main" id="{9954B687-B226-974D-AB82-AD3A9C57D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275" y="4581526"/>
              <a:ext cx="1843088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297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917848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1250" y="2888962"/>
            <a:ext cx="9056572" cy="403225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Processus 49">
            <a:extLst>
              <a:ext uri="{FF2B5EF4-FFF2-40B4-BE49-F238E27FC236}">
                <a16:creationId xmlns:a16="http://schemas.microsoft.com/office/drawing/2014/main" id="{D30DF809-5A65-0E4B-A17B-F647AC8127F4}"/>
              </a:ext>
            </a:extLst>
          </p:cNvPr>
          <p:cNvSpPr/>
          <p:nvPr/>
        </p:nvSpPr>
        <p:spPr>
          <a:xfrm>
            <a:off x="381000" y="1747486"/>
            <a:ext cx="8443912" cy="720080"/>
          </a:xfrm>
          <a:prstGeom prst="flowChartProcess">
            <a:avLst/>
          </a:prstGeom>
          <a:solidFill>
            <a:srgbClr val="FF862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S1	Tronc Commun 													30 ECTS</a:t>
            </a:r>
          </a:p>
        </p:txBody>
      </p:sp>
      <p:sp>
        <p:nvSpPr>
          <p:cNvPr id="51" name="Processus 50">
            <a:extLst>
              <a:ext uri="{FF2B5EF4-FFF2-40B4-BE49-F238E27FC236}">
                <a16:creationId xmlns:a16="http://schemas.microsoft.com/office/drawing/2014/main" id="{C10734E7-D129-EA43-9C7A-E5CBE6854B0A}"/>
              </a:ext>
            </a:extLst>
          </p:cNvPr>
          <p:cNvSpPr/>
          <p:nvPr/>
        </p:nvSpPr>
        <p:spPr>
          <a:xfrm>
            <a:off x="380999" y="3115638"/>
            <a:ext cx="8443913" cy="72008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S2	Orientation + Stage obligatoire  2 à 4 mois		 							30 ECTS </a:t>
            </a:r>
          </a:p>
        </p:txBody>
      </p:sp>
      <p:sp>
        <p:nvSpPr>
          <p:cNvPr id="52" name="Processus 51">
            <a:extLst>
              <a:ext uri="{FF2B5EF4-FFF2-40B4-BE49-F238E27FC236}">
                <a16:creationId xmlns:a16="http://schemas.microsoft.com/office/drawing/2014/main" id="{903965F6-2388-2E4C-8CC4-2FE5C9C8FB33}"/>
              </a:ext>
            </a:extLst>
          </p:cNvPr>
          <p:cNvSpPr/>
          <p:nvPr/>
        </p:nvSpPr>
        <p:spPr>
          <a:xfrm>
            <a:off x="381000" y="6093296"/>
            <a:ext cx="8443912" cy="720080"/>
          </a:xfrm>
          <a:prstGeom prst="flowChart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S4 	Stage  de 6 mois													30 ECTS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6AD2D71-A4F1-F743-922E-68EF52A4F642}"/>
              </a:ext>
            </a:extLst>
          </p:cNvPr>
          <p:cNvSpPr txBox="1"/>
          <p:nvPr/>
        </p:nvSpPr>
        <p:spPr>
          <a:xfrm>
            <a:off x="744429" y="4267766"/>
            <a:ext cx="732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/>
              <a:t>Ré-orientation</a:t>
            </a:r>
            <a:r>
              <a:rPr lang="fr-FR" sz="2400" dirty="0"/>
              <a:t> possible dans la limite du raisonnable</a:t>
            </a:r>
          </a:p>
        </p:txBody>
      </p:sp>
      <p:sp>
        <p:nvSpPr>
          <p:cNvPr id="55" name="Processus 54">
            <a:extLst>
              <a:ext uri="{FF2B5EF4-FFF2-40B4-BE49-F238E27FC236}">
                <a16:creationId xmlns:a16="http://schemas.microsoft.com/office/drawing/2014/main" id="{0046F83E-BCBE-5C4C-9DB4-DB8F62CC7060}"/>
              </a:ext>
            </a:extLst>
          </p:cNvPr>
          <p:cNvSpPr/>
          <p:nvPr/>
        </p:nvSpPr>
        <p:spPr>
          <a:xfrm>
            <a:off x="381000" y="5275878"/>
            <a:ext cx="8443912" cy="720080"/>
          </a:xfrm>
          <a:prstGeom prst="flowChartProcess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S3	Parcours type 													30 ECTS</a:t>
            </a:r>
          </a:p>
        </p:txBody>
      </p:sp>
    </p:spTree>
    <p:extLst>
      <p:ext uri="{BB962C8B-B14F-4D97-AF65-F5344CB8AC3E}">
        <p14:creationId xmlns:p14="http://schemas.microsoft.com/office/powerpoint/2010/main" val="368125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836FA8F7-4431-AB49-897B-57D866CA5916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41275" y="2889250"/>
            <a:ext cx="9056688" cy="269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S1: </a:t>
            </a:r>
            <a:r>
              <a:rPr lang="fr-FR" sz="2400" b="1" dirty="0">
                <a:solidFill>
                  <a:srgbClr val="000000"/>
                </a:solidFill>
                <a:latin typeface="Century Gothic" charset="0"/>
                <a:sym typeface="Wingdings" charset="0"/>
              </a:rPr>
              <a:t>5</a:t>
            </a: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 </a:t>
            </a:r>
            <a:r>
              <a:rPr lang="fr-FR" sz="2400" b="1" dirty="0">
                <a:latin typeface="Century Gothic" charset="0"/>
                <a:sym typeface="Wingdings" charset="0"/>
              </a:rPr>
              <a:t>UE du tronc commun + 1 atelier technologique au choix parmi 5 + 1 UE optionnelle au choix parmi 6.</a:t>
            </a:r>
          </a:p>
          <a:p>
            <a:pPr algn="just">
              <a:lnSpc>
                <a:spcPct val="150000"/>
              </a:lnSpc>
            </a:pPr>
            <a:endParaRPr lang="fr-FR" sz="2400" b="1" dirty="0">
              <a:solidFill>
                <a:srgbClr val="CC0000"/>
              </a:solidFill>
              <a:latin typeface="Century Gothic" charset="0"/>
              <a:sym typeface="Wingdings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S2: </a:t>
            </a:r>
            <a:r>
              <a:rPr lang="fr-FR" sz="24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UE orientation + 1 stage (2-4 mois, en France ou à l’étranger).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6981B6-1CA0-F341-BBB8-E3F1058957F6}"/>
              </a:ext>
            </a:extLst>
          </p:cNvPr>
          <p:cNvSpPr txBox="1"/>
          <p:nvPr/>
        </p:nvSpPr>
        <p:spPr>
          <a:xfrm>
            <a:off x="1691680" y="2030433"/>
            <a:ext cx="1932187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M1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836FA8F7-4431-AB49-897B-57D866CA5916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41275" y="2889250"/>
            <a:ext cx="9056688" cy="436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  <a:latin typeface="Century Gothic" charset="0"/>
                <a:sym typeface="Wingdings" charset="0"/>
              </a:rPr>
              <a:t>Les 5</a:t>
            </a: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 </a:t>
            </a:r>
            <a:r>
              <a:rPr lang="fr-FR" sz="2400" b="1" dirty="0">
                <a:latin typeface="Century Gothic" charset="0"/>
                <a:sym typeface="Wingdings" charset="0"/>
              </a:rPr>
              <a:t>UE du tronc commun du </a:t>
            </a:r>
            <a:r>
              <a:rPr lang="fr-FR" sz="2400" b="1" dirty="0">
                <a:solidFill>
                  <a:srgbClr val="CC0000"/>
                </a:solidFill>
                <a:latin typeface="Century Gothic" charset="0"/>
                <a:sym typeface="Wingdings" charset="0"/>
              </a:rPr>
              <a:t>S1: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400" b="1" dirty="0">
                <a:latin typeface="Century Gothic" charset="0"/>
                <a:sym typeface="Wingdings" charset="0"/>
              </a:rPr>
              <a:t>Anglais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400" b="1" dirty="0">
                <a:latin typeface="Century Gothic" charset="0"/>
                <a:sym typeface="Wingdings" charset="0"/>
              </a:rPr>
              <a:t>Insertion Professionnelle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400" b="1" dirty="0">
                <a:latin typeface="Century Gothic" charset="0"/>
                <a:sym typeface="Wingdings" charset="0"/>
              </a:rPr>
              <a:t>Mécanismes Moléculaires de la Signalisation Cellulaire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400" b="1" dirty="0">
                <a:latin typeface="Century Gothic" charset="0"/>
                <a:sym typeface="Wingdings" charset="0"/>
              </a:rPr>
              <a:t>Bio-statistiques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fr-FR" sz="2400" b="1" dirty="0">
                <a:latin typeface="Century Gothic" charset="0"/>
                <a:sym typeface="Wingdings" charset="0"/>
              </a:rPr>
              <a:t>Diversité des Modèles d’Etudes en Physiologie et/ou « Fundamentals in neurosciences »</a:t>
            </a:r>
          </a:p>
          <a:p>
            <a:pPr algn="just">
              <a:lnSpc>
                <a:spcPct val="150000"/>
              </a:lnSpc>
            </a:pPr>
            <a:endParaRPr lang="fr-FR" sz="24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89E8B6-948D-3546-9258-F20885AF5514}"/>
              </a:ext>
            </a:extLst>
          </p:cNvPr>
          <p:cNvSpPr txBox="1"/>
          <p:nvPr/>
        </p:nvSpPr>
        <p:spPr>
          <a:xfrm>
            <a:off x="1691680" y="2030433"/>
            <a:ext cx="1932187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M1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836FA8F7-4431-AB49-897B-57D866CA5916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41275" y="2889250"/>
            <a:ext cx="9056688" cy="399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Les ateliers technologiques du </a:t>
            </a:r>
            <a:r>
              <a:rPr lang="fr-FR" sz="2400" b="1" dirty="0">
                <a:solidFill>
                  <a:srgbClr val="FF0000"/>
                </a:solidFill>
                <a:latin typeface="Century Gothic" charset="0"/>
                <a:sym typeface="Wingdings" charset="0"/>
              </a:rPr>
              <a:t>S1</a:t>
            </a:r>
            <a:r>
              <a:rPr lang="fr-FR" sz="24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: 1 au choix parmi 5</a:t>
            </a:r>
          </a:p>
          <a:p>
            <a:r>
              <a:rPr lang="fr-FR" sz="2400" b="1" i="1" dirty="0">
                <a:solidFill>
                  <a:srgbClr val="002060"/>
                </a:solidFill>
                <a:ea typeface="ＭＳ Ｐゴシック" charset="0"/>
                <a:cs typeface="Arial"/>
              </a:rPr>
              <a:t>Centre de Formation Pour la Biologie</a:t>
            </a:r>
          </a:p>
          <a:p>
            <a:r>
              <a:rPr lang="fr-FR" sz="2400" b="1" dirty="0">
                <a:solidFill>
                  <a:srgbClr val="002060"/>
                </a:solidFill>
                <a:ea typeface="ＭＳ Ｐゴシック" charset="0"/>
                <a:cs typeface="Arial"/>
              </a:rPr>
              <a:t>1-Biologie du Vieillissement et de la Longévité </a:t>
            </a:r>
          </a:p>
          <a:p>
            <a:r>
              <a:rPr lang="fr-FR" sz="2400" b="1" dirty="0">
                <a:solidFill>
                  <a:srgbClr val="002060"/>
                </a:solidFill>
                <a:ea typeface="ＭＳ Ｐゴシック" charset="0"/>
                <a:cs typeface="Arial"/>
              </a:rPr>
              <a:t>2-Alimentation et Santé</a:t>
            </a:r>
          </a:p>
          <a:p>
            <a:r>
              <a:rPr lang="fr-FR" sz="2400" b="1" dirty="0">
                <a:solidFill>
                  <a:srgbClr val="002060"/>
                </a:solidFill>
                <a:ea typeface="ＭＳ Ｐゴシック" charset="0"/>
                <a:cs typeface="Arial"/>
              </a:rPr>
              <a:t>3-L’athérosclérose, exemple d’une maladie inflammatoire</a:t>
            </a:r>
          </a:p>
          <a:p>
            <a:r>
              <a:rPr lang="fr-FR" sz="2400" b="1" dirty="0">
                <a:solidFill>
                  <a:srgbClr val="002060"/>
                </a:solidFill>
                <a:ea typeface="ＭＳ Ｐゴシック" charset="0"/>
                <a:cs typeface="Arial"/>
              </a:rPr>
              <a:t>4-Neurosciences</a:t>
            </a:r>
          </a:p>
          <a:p>
            <a:endParaRPr lang="fr-FR" sz="2400" b="1" dirty="0">
              <a:solidFill>
                <a:srgbClr val="002060"/>
              </a:solidFill>
              <a:ea typeface="ＭＳ Ｐゴシック" charset="0"/>
              <a:cs typeface="Arial"/>
            </a:endParaRPr>
          </a:p>
          <a:p>
            <a:r>
              <a:rPr lang="fr-FR" sz="2400" b="1" i="1" dirty="0">
                <a:solidFill>
                  <a:srgbClr val="002060"/>
                </a:solidFill>
                <a:ea typeface="ＭＳ Ｐゴシック" charset="0"/>
                <a:cs typeface="Arial"/>
              </a:rPr>
              <a:t>Station Marine de Roscoff</a:t>
            </a:r>
          </a:p>
          <a:p>
            <a:r>
              <a:rPr lang="fr-FR" sz="2400" b="1" i="1" dirty="0">
                <a:solidFill>
                  <a:srgbClr val="002060"/>
                </a:solidFill>
                <a:ea typeface="ＭＳ Ｐゴシック" charset="0"/>
                <a:cs typeface="Arial"/>
              </a:rPr>
              <a:t> 5</a:t>
            </a:r>
            <a:r>
              <a:rPr lang="fr-FR" sz="2400" dirty="0">
                <a:solidFill>
                  <a:srgbClr val="002060"/>
                </a:solidFill>
                <a:ea typeface="ＭＳ Ｐゴシック" charset="0"/>
                <a:cs typeface="Arial"/>
              </a:rPr>
              <a:t>-</a:t>
            </a:r>
            <a:r>
              <a:rPr lang="fr-FR" sz="2400" b="1" dirty="0">
                <a:solidFill>
                  <a:srgbClr val="002060"/>
                </a:solidFill>
                <a:ea typeface="ＭＳ Ｐゴシック" charset="0"/>
                <a:cs typeface="Arial"/>
              </a:rPr>
              <a:t>Génomique des organismes marins (AGOM) </a:t>
            </a:r>
            <a:endParaRPr lang="fr-FR" sz="2400" b="1" i="1" dirty="0">
              <a:solidFill>
                <a:srgbClr val="002060"/>
              </a:solidFill>
              <a:ea typeface="ＭＳ Ｐゴシック" charset="0"/>
              <a:cs typeface="Arial"/>
            </a:endParaRPr>
          </a:p>
          <a:p>
            <a:pPr algn="just">
              <a:lnSpc>
                <a:spcPct val="150000"/>
              </a:lnSpc>
            </a:pPr>
            <a:endParaRPr lang="fr-FR" sz="24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89E8B6-948D-3546-9258-F20885AF5514}"/>
              </a:ext>
            </a:extLst>
          </p:cNvPr>
          <p:cNvSpPr txBox="1"/>
          <p:nvPr/>
        </p:nvSpPr>
        <p:spPr>
          <a:xfrm>
            <a:off x="1691680" y="2030433"/>
            <a:ext cx="1932187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M1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1392" y="1268760"/>
            <a:ext cx="7741088" cy="1143000"/>
          </a:xfrm>
        </p:spPr>
        <p:txBody>
          <a:bodyPr>
            <a:normAutofit/>
          </a:bodyPr>
          <a:lstStyle/>
          <a:p>
            <a:r>
              <a:rPr lang="fr-FR" sz="3100" dirty="0"/>
              <a:t>3. </a:t>
            </a:r>
            <a:r>
              <a:rPr lang="fr-FR" sz="3100" b="1" dirty="0">
                <a:solidFill>
                  <a:srgbClr val="002060"/>
                </a:solidFill>
              </a:rPr>
              <a:t>Organisation pédagogique</a:t>
            </a:r>
            <a:r>
              <a:rPr lang="fr-FR" sz="3100" b="1" dirty="0">
                <a:solidFill>
                  <a:srgbClr val="26F0FB"/>
                </a:solidFill>
              </a:rPr>
              <a:t/>
            </a:r>
            <a:br>
              <a:rPr lang="fr-FR" sz="3100" b="1" dirty="0">
                <a:solidFill>
                  <a:srgbClr val="26F0FB"/>
                </a:solidFill>
              </a:rPr>
            </a:br>
            <a:endParaRPr lang="fr-FR" sz="3100" dirty="0"/>
          </a:p>
        </p:txBody>
      </p:sp>
      <p:pic>
        <p:nvPicPr>
          <p:cNvPr id="14" name="Image 15" descr="LogoMasterBIP-color-01.jpg">
            <a:extLst>
              <a:ext uri="{FF2B5EF4-FFF2-40B4-BE49-F238E27FC236}">
                <a16:creationId xmlns:a16="http://schemas.microsoft.com/office/drawing/2014/main" id="{99F3E59E-46BB-FC4F-863F-822F575B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760" y="0"/>
            <a:ext cx="1763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836FA8F7-4431-AB49-897B-57D866CA5916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41275" y="2889250"/>
            <a:ext cx="9056688" cy="380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Les UE optionnelles du S1: 1 au choix parmi 6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</a:rPr>
              <a:t>De la genèse au vieillissement cellulaire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</a:rPr>
              <a:t>Inflammation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</a:rPr>
              <a:t>Innovation biomédicale: intérêt des modèles marins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</a:rPr>
              <a:t>Introduction aux biothérapies cellulaire et génique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</a:rPr>
              <a:t>Philosophie de la biologie</a:t>
            </a:r>
            <a:endParaRPr lang="fr-FR" sz="2400" b="1" dirty="0">
              <a:solidFill>
                <a:srgbClr val="002060"/>
              </a:solidFill>
              <a:latin typeface="Century Gothic" charset="0"/>
              <a:sym typeface="Wingdings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Modélisation de la Physiologie</a:t>
            </a:r>
            <a:endParaRPr lang="fr-FR" sz="2400" b="1" dirty="0">
              <a:solidFill>
                <a:srgbClr val="002060"/>
              </a:solidFill>
              <a:latin typeface="Century Gothic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89E8B6-948D-3546-9258-F20885AF5514}"/>
              </a:ext>
            </a:extLst>
          </p:cNvPr>
          <p:cNvSpPr txBox="1"/>
          <p:nvPr/>
        </p:nvSpPr>
        <p:spPr>
          <a:xfrm>
            <a:off x="1691680" y="2030433"/>
            <a:ext cx="1932187" cy="430887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Century Gothic" charset="0"/>
                <a:sym typeface="Wingdings" charset="0"/>
              </a:rPr>
              <a:t>Niveau M1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8393"/>
      </p:ext>
    </p:extLst>
  </p:cSld>
  <p:clrMapOvr>
    <a:masterClrMapping/>
  </p:clrMapOvr>
</p:sld>
</file>

<file path=ppt/theme/theme1.xml><?xml version="1.0" encoding="utf-8"?>
<a:theme xmlns:a="http://schemas.openxmlformats.org/drawingml/2006/main" name="Sorbonne Université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Sciences 4x3 v1</Template>
  <TotalTime>339</TotalTime>
  <Words>2224</Words>
  <Application>Microsoft Office PowerPoint</Application>
  <PresentationFormat>Affichage à l'écran (4:3)</PresentationFormat>
  <Paragraphs>309</Paragraphs>
  <Slides>30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MS Gothic</vt:lpstr>
      <vt:lpstr>ＭＳ Ｐゴシック</vt:lpstr>
      <vt:lpstr>Arial</vt:lpstr>
      <vt:lpstr>Arial Black</vt:lpstr>
      <vt:lpstr>Calibri</vt:lpstr>
      <vt:lpstr>Century Gothic</vt:lpstr>
      <vt:lpstr>Symbol</vt:lpstr>
      <vt:lpstr>Times New Roman</vt:lpstr>
      <vt:lpstr>Verdana</vt:lpstr>
      <vt:lpstr>Wingdings</vt:lpstr>
      <vt:lpstr>Sorbonne Université</vt:lpstr>
      <vt:lpstr>Master de Sciences, Technologies et Santé mention Biologie Intégrative et Physiologie </vt:lpstr>
      <vt:lpstr>Sommaire</vt:lpstr>
      <vt:lpstr>1. Public concernés</vt:lpstr>
      <vt:lpstr>2. Objectifs scientifiques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3. Organisation pédagogique </vt:lpstr>
      <vt:lpstr>Présentation PowerPoint</vt:lpstr>
      <vt:lpstr>Présentation PowerPoint</vt:lpstr>
      <vt:lpstr>Présentation PowerPoint</vt:lpstr>
      <vt:lpstr>3. Organisation pédagogique </vt:lpstr>
      <vt:lpstr>4. Equipe pédagogique </vt:lpstr>
      <vt:lpstr>5. Journées extraordinaires </vt:lpstr>
      <vt:lpstr>6. Objectifs professionnels </vt:lpstr>
      <vt:lpstr>6. Objectifs professionnels </vt:lpstr>
      <vt:lpstr>7. Insertion professionnelle </vt:lpstr>
      <vt:lpstr>7. Insertion professionnelle </vt:lpstr>
      <vt:lpstr>Exemple d’emploi  des diplômés</vt:lpstr>
      <vt:lpstr>Présentation PowerPoint</vt:lpstr>
    </vt:vector>
  </TitlesOfParts>
  <Company>Université P &amp; M Curie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BOURLIAUD Claire</dc:creator>
  <cp:lastModifiedBy>Utilisateur</cp:lastModifiedBy>
  <cp:revision>36</cp:revision>
  <dcterms:created xsi:type="dcterms:W3CDTF">2020-12-15T07:28:27Z</dcterms:created>
  <dcterms:modified xsi:type="dcterms:W3CDTF">2024-03-13T09:09:59Z</dcterms:modified>
</cp:coreProperties>
</file>